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330" r:id="rId7"/>
    <p:sldId id="304" r:id="rId8"/>
    <p:sldId id="331" r:id="rId9"/>
    <p:sldId id="305" r:id="rId10"/>
    <p:sldId id="306" r:id="rId11"/>
    <p:sldId id="307" r:id="rId12"/>
    <p:sldId id="309" r:id="rId13"/>
    <p:sldId id="326" r:id="rId14"/>
    <p:sldId id="327" r:id="rId15"/>
    <p:sldId id="328" r:id="rId16"/>
    <p:sldId id="332" r:id="rId17"/>
    <p:sldId id="298" r:id="rId18"/>
    <p:sldId id="261" r:id="rId19"/>
    <p:sldId id="262" r:id="rId20"/>
    <p:sldId id="264" r:id="rId21"/>
    <p:sldId id="265" r:id="rId22"/>
    <p:sldId id="266" r:id="rId23"/>
    <p:sldId id="333" r:id="rId24"/>
    <p:sldId id="310" r:id="rId25"/>
    <p:sldId id="311" r:id="rId26"/>
    <p:sldId id="312" r:id="rId27"/>
    <p:sldId id="334" r:id="rId28"/>
    <p:sldId id="313" r:id="rId29"/>
    <p:sldId id="314" r:id="rId30"/>
    <p:sldId id="315" r:id="rId31"/>
    <p:sldId id="323" r:id="rId32"/>
    <p:sldId id="324" r:id="rId33"/>
    <p:sldId id="325" r:id="rId34"/>
    <p:sldId id="299" r:id="rId35"/>
    <p:sldId id="267" r:id="rId36"/>
    <p:sldId id="268" r:id="rId37"/>
    <p:sldId id="269" r:id="rId38"/>
    <p:sldId id="349" r:id="rId39"/>
    <p:sldId id="270" r:id="rId40"/>
    <p:sldId id="350" r:id="rId41"/>
    <p:sldId id="271" r:id="rId42"/>
    <p:sldId id="272" r:id="rId43"/>
    <p:sldId id="273" r:id="rId44"/>
    <p:sldId id="351" r:id="rId45"/>
    <p:sldId id="300" r:id="rId46"/>
    <p:sldId id="274" r:id="rId47"/>
    <p:sldId id="275" r:id="rId48"/>
    <p:sldId id="335" r:id="rId49"/>
    <p:sldId id="276" r:id="rId50"/>
    <p:sldId id="288" r:id="rId51"/>
    <p:sldId id="277" r:id="rId52"/>
    <p:sldId id="336" r:id="rId53"/>
    <p:sldId id="316" r:id="rId54"/>
    <p:sldId id="317" r:id="rId55"/>
    <p:sldId id="318" r:id="rId56"/>
    <p:sldId id="337" r:id="rId57"/>
    <p:sldId id="319" r:id="rId58"/>
    <p:sldId id="320" r:id="rId59"/>
    <p:sldId id="338" r:id="rId60"/>
    <p:sldId id="321" r:id="rId61"/>
    <p:sldId id="339" r:id="rId62"/>
    <p:sldId id="340" r:id="rId63"/>
    <p:sldId id="322" r:id="rId64"/>
    <p:sldId id="341" r:id="rId65"/>
    <p:sldId id="301" r:id="rId66"/>
    <p:sldId id="278" r:id="rId67"/>
    <p:sldId id="279" r:id="rId68"/>
    <p:sldId id="342" r:id="rId69"/>
    <p:sldId id="280" r:id="rId70"/>
    <p:sldId id="281" r:id="rId71"/>
    <p:sldId id="343" r:id="rId72"/>
    <p:sldId id="282" r:id="rId73"/>
    <p:sldId id="344" r:id="rId74"/>
    <p:sldId id="297" r:id="rId75"/>
    <p:sldId id="345" r:id="rId76"/>
    <p:sldId id="302" r:id="rId77"/>
    <p:sldId id="283" r:id="rId78"/>
    <p:sldId id="346" r:id="rId79"/>
    <p:sldId id="284" r:id="rId80"/>
    <p:sldId id="285" r:id="rId81"/>
    <p:sldId id="286" r:id="rId82"/>
    <p:sldId id="287" r:id="rId83"/>
    <p:sldId id="347" r:id="rId84"/>
    <p:sldId id="296" r:id="rId85"/>
    <p:sldId id="348" r:id="rId86"/>
    <p:sldId id="303" r:id="rId87"/>
    <p:sldId id="329" r:id="rId8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9164"/>
    <p:restoredTop sz="94643"/>
  </p:normalViewPr>
  <p:slideViewPr>
    <p:cSldViewPr snapToGrid="0" snapToObjects="1">
      <p:cViewPr>
        <p:scale>
          <a:sx n="86" d="100"/>
          <a:sy n="86" d="100"/>
        </p:scale>
        <p:origin x="144" y="8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presProps" Target="presProps.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90" Type="http://schemas.openxmlformats.org/officeDocument/2006/relationships/viewProps" Target="viewProps.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tableStyles" Target="tableStyles.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87DE6118-2437-4B30-8E3C-4D2BE6020583}" type="datetimeFigureOut">
              <a:rPr lang="en-US"/>
              <a:pPr/>
              <a:t>1/19/22</a:t>
            </a:fld>
            <a:endParaRPr lang="en-US" dirty="0"/>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69E57DC2-970A-4B3E-BB1C-7A09969E49DF}" type="slidenum">
              <a:rPr lang="en-US"/>
              <a:pPr/>
              <a:t>‹#›</a:t>
            </a:fld>
            <a:endParaRPr lang="en-US" dirty="0"/>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a:t>1/19/22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a:t>1/19/22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a:t>1/19/22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87DE6118-2437-4B30-8E3C-4D2BE6020583}" type="datetimeFigureOut">
              <a:rPr lang="en-US"/>
              <a:pPr/>
              <a:t>1/19/22</a:t>
            </a:fld>
            <a:endParaRPr lang="en-US" dirty="0"/>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69E57DC2-970A-4B3E-BB1C-7A09969E49DF}" type="slidenum">
              <a:rPr lang="en-US"/>
              <a:pPr/>
              <a:t>‹#›</a:t>
            </a:fld>
            <a:endParaRPr lang="en-US" dirty="0"/>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a:t>Click to edit Master title style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7DE6118-2437-4B30-8E3C-4D2BE6020583}" type="datetimeFigureOut">
              <a:rPr lang="en-US"/>
              <a:t>1/19/22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7DE6118-2437-4B30-8E3C-4D2BE6020583}" type="datetimeFigureOut">
              <a:rPr lang="en-US"/>
              <a:t>1/19/22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7DE6118-2437-4B30-8E3C-4D2BE6020583}" type="datetimeFigureOut">
              <a:rPr lang="en-US"/>
              <a:t>1/19/22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DE6118-2437-4B30-8E3C-4D2BE6020583}" type="datetimeFigureOut">
              <a:rPr lang="en-US"/>
              <a:t>1/19/22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n-US"/>
              <a:t>Click to edit Master title style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a:pPr/>
              <a:t>1/19/22</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a:pPr/>
              <a:t>1/19/22</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87DE6118-2437-4B30-8E3C-4D2BE6020583}" type="datetimeFigureOut">
              <a:rPr lang="en-US"/>
              <a:pPr/>
              <a:t>1/19/22</a:t>
            </a:fld>
            <a:endParaRPr lang="en-US" dirty="0"/>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dirty="0"/>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69E57DC2-970A-4B3E-BB1C-7A09969E49DF}" type="slidenum">
              <a:rPr lang="en-US"/>
              <a:pPr/>
              <a:t>‹#›</a:t>
            </a:fld>
            <a:endParaRPr lang="en-US" dirty="0"/>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www.eeoc.gov/laws/statutes/epa.cfm" TargetMode="External"/><Relationship Id="rId2" Type="http://schemas.openxmlformats.org/officeDocument/2006/relationships/hyperlink" Target="https://www.dol.gov/agencies/whd/flsa" TargetMode="External"/><Relationship Id="rId1" Type="http://schemas.openxmlformats.org/officeDocument/2006/relationships/slideLayout" Target="../slideLayouts/slideLayout2.xml"/><Relationship Id="rId4" Type="http://schemas.openxmlformats.org/officeDocument/2006/relationships/hyperlink" Target="https://www.justice.gov/usam/criminal-resource-manual-2027-mann-act"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www.gpo.gov/fdsys/pkg/PLAW-105publ6/pdf/PLAW-105publ6.pdf" TargetMode="External"/><Relationship Id="rId2" Type="http://schemas.openxmlformats.org/officeDocument/2006/relationships/hyperlink" Target="https://www.justice.gov/usao/resources/crime-victims-rights-ombudsman/victims-rights-act" TargetMode="External"/><Relationship Id="rId1" Type="http://schemas.openxmlformats.org/officeDocument/2006/relationships/slideLayout" Target="../slideLayouts/slideLayout2.xml"/><Relationship Id="rId4" Type="http://schemas.openxmlformats.org/officeDocument/2006/relationships/hyperlink" Target="http://www.ohchr.org/EN/ProfessionalInterest/Pages/ProtocolTraffickingInPersons.aspx"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s://polarisproject.org/resources/state-ratings-on-human-trafficking-laws/"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s://www.ovcttac.gov/views/resources/dspStrategicPlan.cfm" TargetMode="External"/><Relationship Id="rId2" Type="http://schemas.openxmlformats.org/officeDocument/2006/relationships/hyperlink" Target="https://humantraffickinghouston.org/our-approach/mayors-office-of-human-trafficking-and-domestic-violence-strategic-plan/" TargetMode="External"/><Relationship Id="rId1" Type="http://schemas.openxmlformats.org/officeDocument/2006/relationships/slideLayout" Target="../slideLayouts/slideLayout2.xml"/><Relationship Id="rId4" Type="http://schemas.openxmlformats.org/officeDocument/2006/relationships/hyperlink" Target="https://wcasa.s3.us-east-2.amazonaws.com/resources/WIHumanTraffickingProtocolResourceManual.pdf" TargetMode="Externa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http://nfcausa.org/" TargetMode="External"/><Relationship Id="rId2" Type="http://schemas.openxmlformats.org/officeDocument/2006/relationships/hyperlink" Target="https://www.ovcttac.gov/views/resources/dspProtectingHumanSubjects.cfm" TargetMode="External"/><Relationship Id="rId1" Type="http://schemas.openxmlformats.org/officeDocument/2006/relationships/slideLayout" Target="../slideLayouts/slideLayout2.xml"/><Relationship Id="rId4" Type="http://schemas.openxmlformats.org/officeDocument/2006/relationships/hyperlink" Target="https://www.ncjfcj.org/publications/creating-a-human-trafficking-strategic-plan-to-protect-and-heal-native-children-and-youth/" TargetMode="Externa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hyperlink" Target="http://www.nena.org/resource/collection/ABEAA8F5-82F4-4531-AE4A-0AC5B2774E72/NENA_56-508_Protocol_Handling_Calls_Human_Trafficking.pdf" TargetMode="External"/><Relationship Id="rId2" Type="http://schemas.openxmlformats.org/officeDocument/2006/relationships/hyperlink" Target="https://mman.webex.com/mman/ldr.php?RCID=0f9139059556ef893f1f33b45caac764" TargetMode="External"/><Relationship Id="rId1" Type="http://schemas.openxmlformats.org/officeDocument/2006/relationships/slideLayout" Target="../slideLayouts/slideLayout2.xml"/><Relationship Id="rId4" Type="http://schemas.openxmlformats.org/officeDocument/2006/relationships/hyperlink" Target="https://www.ovcttac.gov/ovcttac_media/TaskForceGuide-Eguide-Media/5.7/the%20care%20model%20to%20develop%20protocol.pdf" TargetMode="Externa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hyperlink" Target="http://www.childwelfare.gov/topics/systemwide/laws-policies/statutes/manda" TargetMode="External"/><Relationship Id="rId2" Type="http://schemas.openxmlformats.org/officeDocument/2006/relationships/hyperlink" Target="http://cast.convergencecms.co/templates/files/factsheetcaseworker.pdf" TargetMode="External"/><Relationship Id="rId1" Type="http://schemas.openxmlformats.org/officeDocument/2006/relationships/slideLayout" Target="../slideLayouts/slideLayout2.xml"/><Relationship Id="rId5" Type="http://schemas.openxmlformats.org/officeDocument/2006/relationships/hyperlink" Target="https://rainn.org/pdf-files-and-other-documents/Public-Policy/Legal-resources/2012/Mandatory%20Reporting%20Elders%20and%20Disabled%20Summary.pdf" TargetMode="External"/><Relationship Id="rId4" Type="http://schemas.openxmlformats.org/officeDocument/2006/relationships/hyperlink" Target="http://www.americanbar.org/content/dam/aba/administrative/law_aging/MandatoryReportingProvisionsChart.authcheckdam.pdf" TargetMode="Externa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hyperlink" Target="https://safesupportivelearning.ed.gov/sites/default/files/HumanTraffickinginAmericasSchools.pdf" TargetMode="External"/><Relationship Id="rId2" Type="http://schemas.openxmlformats.org/officeDocument/2006/relationships/hyperlink" Target="http://www.marylandpublicschools.org/about/Documents/DSFSS/SSSP/BP-Parents/FactSheetParentsGuardians.pdf" TargetMode="External"/><Relationship Id="rId1" Type="http://schemas.openxmlformats.org/officeDocument/2006/relationships/slideLayout" Target="../slideLayouts/slideLayout2.xml"/><Relationship Id="rId4" Type="http://schemas.openxmlformats.org/officeDocument/2006/relationships/hyperlink" Target="https://www.dhs.gov/blue-campaign/library" TargetMode="Externa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hyperlink" Target="https://www.dcjs.virginia.gov/sites/dcjs.virginia.gov/files/publications/victims/domestic-sexual-violence-advocate-handbook-human-trafficking.pdf" TargetMode="External"/><Relationship Id="rId2" Type="http://schemas.openxmlformats.org/officeDocument/2006/relationships/hyperlink" Target="http://files.consumerfinance.gov/f/201504_cfpb_ymyg_toolkit-workers.pdf" TargetMode="External"/><Relationship Id="rId1" Type="http://schemas.openxmlformats.org/officeDocument/2006/relationships/slideLayout" Target="../slideLayouts/slideLayout2.xml"/><Relationship Id="rId5" Type="http://schemas.openxmlformats.org/officeDocument/2006/relationships/hyperlink" Target="https://humantraffickinghotline.org/sites/default/files/Promising%20Practices%20Compendium%20-%20USDHHS.pdf" TargetMode="External"/><Relationship Id="rId4" Type="http://schemas.openxmlformats.org/officeDocument/2006/relationships/hyperlink" Target="https://www.acf.hhs.gov/archive/otip/outreach-material/rescue-restore-campaign-tool-kits" TargetMode="Externa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3" Type="http://schemas.openxmlformats.org/officeDocument/2006/relationships/hyperlink" Target="http://www.traumacenter.org/resources/H-O%20Trauma-Informed%20Case%20Study_final_2.pdf" TargetMode="External"/><Relationship Id="rId2" Type="http://schemas.openxmlformats.org/officeDocument/2006/relationships/hyperlink" Target="https://s3.amazonaws.com/static.nicic.gov/Library/028436.pdf" TargetMode="External"/><Relationship Id="rId1" Type="http://schemas.openxmlformats.org/officeDocument/2006/relationships/slideLayout" Target="../slideLayouts/slideLayout2.xml"/><Relationship Id="rId4" Type="http://schemas.openxmlformats.org/officeDocument/2006/relationships/hyperlink" Target="http://www.traumacenter.org/products/pdf_files/Trauma%20Services%20in%20Residential%20Juvenile%20Justice%20Settings_Ford_Blaustein.pdf" TargetMode="Externa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6.xml.rels><?xml version="1.0" encoding="UTF-8" standalone="yes"?>
<Relationships xmlns="http://schemas.openxmlformats.org/package/2006/relationships"><Relationship Id="rId3" Type="http://schemas.openxmlformats.org/officeDocument/2006/relationships/hyperlink" Target="http://cast.convergencecms.co/templates/files/factsheetcaseworker.pdf" TargetMode="External"/><Relationship Id="rId2" Type="http://schemas.openxmlformats.org/officeDocument/2006/relationships/hyperlink" Target="https://www2.illinois.gov/dcfs/aboutus/notices/Documents/Procedures_300_Appendix_B.pdf" TargetMode="External"/><Relationship Id="rId1" Type="http://schemas.openxmlformats.org/officeDocument/2006/relationships/slideLayout" Target="../slideLayouts/slideLayout2.xml"/><Relationship Id="rId4" Type="http://schemas.openxmlformats.org/officeDocument/2006/relationships/hyperlink" Target="http://www.traffickingresourcecenter.org/sites/default/files/Safety%20Planning%20At%20A%20Glance.pdf" TargetMode="Externa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3" Type="http://schemas.openxmlformats.org/officeDocument/2006/relationships/hyperlink" Target="https://www.ovcttac.gov/ovcttac_media/TaskForceGuide-eguide-media/7.6/service%20provider%20specific/project_reach_manual_for_social_service_providers_2007.pdf" TargetMode="External"/><Relationship Id="rId2" Type="http://schemas.openxmlformats.org/officeDocument/2006/relationships/hyperlink" Target="mailto:info@safehorizon.org"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hyperlink" Target="http://www.eeoc.gov/" TargetMode="External"/><Relationship Id="rId3" Type="http://schemas.openxmlformats.org/officeDocument/2006/relationships/hyperlink" Target="http://www.missingkids.com/home" TargetMode="External"/><Relationship Id="rId7" Type="http://schemas.openxmlformats.org/officeDocument/2006/relationships/hyperlink" Target="https://www.fbi.gov/contact-us/field/field-offices" TargetMode="External"/><Relationship Id="rId2" Type="http://schemas.openxmlformats.org/officeDocument/2006/relationships/hyperlink" Target="https://www.ice.gov/factsheets/human-trafficking" TargetMode="External"/><Relationship Id="rId1" Type="http://schemas.openxmlformats.org/officeDocument/2006/relationships/slideLayout" Target="../slideLayouts/slideLayout2.xml"/><Relationship Id="rId6" Type="http://schemas.openxmlformats.org/officeDocument/2006/relationships/hyperlink" Target="https://tips.fbi.gov/" TargetMode="External"/><Relationship Id="rId5" Type="http://schemas.openxmlformats.org/officeDocument/2006/relationships/hyperlink" Target="https://www.fbi.gov/contact-us" TargetMode="External"/><Relationship Id="rId4" Type="http://schemas.openxmlformats.org/officeDocument/2006/relationships/hyperlink" Target="http://www.cybertipline.com/" TargetMode="External"/></Relationships>
</file>

<file path=ppt/slides/_rels/slide60.xml.rels><?xml version="1.0" encoding="UTF-8" standalone="yes"?>
<Relationships xmlns="http://schemas.openxmlformats.org/package/2006/relationships"><Relationship Id="rId2" Type="http://schemas.openxmlformats.org/officeDocument/2006/relationships/hyperlink" Target="http://www.ovc.gov/map.html" TargetMode="Externa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3" Type="http://schemas.openxmlformats.org/officeDocument/2006/relationships/hyperlink" Target="http://www.domesticshelters.org/" TargetMode="External"/><Relationship Id="rId2" Type="http://schemas.openxmlformats.org/officeDocument/2006/relationships/hyperlink" Target="https://cdr.lib.unc.edu/indexablecontent/uuid:7de83ff3-34fc-4c1d-94e7-77228fa030f5" TargetMode="External"/><Relationship Id="rId1" Type="http://schemas.openxmlformats.org/officeDocument/2006/relationships/slideLayout" Target="../slideLayouts/slideLayout2.xml"/><Relationship Id="rId5" Type="http://schemas.openxmlformats.org/officeDocument/2006/relationships/hyperlink" Target="http://www.nationalcenterdvtraumamh.org/wp-content/uploads/2012/01/Tipsheet_Asking-Responding-to-Abuse-and-MH_Sept2012_FINAL.pdf" TargetMode="External"/><Relationship Id="rId4" Type="http://schemas.openxmlformats.org/officeDocument/2006/relationships/hyperlink" Target="https://www.ovcttac.gov/saneguide/introduction/" TargetMode="External"/></Relationships>
</file>

<file path=ppt/slides/_rels/slide62.xml.rels><?xml version="1.0" encoding="UTF-8" standalone="yes"?>
<Relationships xmlns="http://schemas.openxmlformats.org/package/2006/relationships"><Relationship Id="rId3" Type="http://schemas.openxmlformats.org/officeDocument/2006/relationships/hyperlink" Target="https://aequitasresource.org/wp-content/uploads/2018/09/Assisting-Human-Trafficking-Victims-with-Return-of-Property-and-Restitution.pdf" TargetMode="External"/><Relationship Id="rId2" Type="http://schemas.openxmlformats.org/officeDocument/2006/relationships/hyperlink" Target="https://www.traffickingmatters.com/wp-content/uploads/2019/01/HumanTrafficking_Bar.authcheckdam.pdf" TargetMode="External"/><Relationship Id="rId1" Type="http://schemas.openxmlformats.org/officeDocument/2006/relationships/slideLayout" Target="../slideLayouts/slideLayout2.xml"/><Relationship Id="rId5" Type="http://schemas.openxmlformats.org/officeDocument/2006/relationships/hyperlink" Target="https://www.nilc.org/" TargetMode="External"/><Relationship Id="rId4" Type="http://schemas.openxmlformats.org/officeDocument/2006/relationships/hyperlink" Target="https://www.gpo.gov/fdsys/pkg/STATUTE-104/pdf/STATUTE-104-Pg4789.pdf" TargetMode="Externa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3" Type="http://schemas.openxmlformats.org/officeDocument/2006/relationships/hyperlink" Target="https://njdc.info/wp-content/uploads/2013/11/Trafficking-FactSheet.pdf" TargetMode="External"/><Relationship Id="rId2" Type="http://schemas.openxmlformats.org/officeDocument/2006/relationships/hyperlink" Target="https://newliferefugeministries.org/wp-content/uploads/2019/11/CCSE_Fact_Sheet.pdf" TargetMode="External"/><Relationship Id="rId1" Type="http://schemas.openxmlformats.org/officeDocument/2006/relationships/slideLayout" Target="../slideLayouts/slideLayout2.xml"/><Relationship Id="rId5" Type="http://schemas.openxmlformats.org/officeDocument/2006/relationships/hyperlink" Target="http://www.sji.gov/wp/wp-content/uploads/15-167_NCSC_UICGuide_FULL-web1.pdf" TargetMode="External"/><Relationship Id="rId4" Type="http://schemas.openxmlformats.org/officeDocument/2006/relationships/hyperlink" Target="https://www.acf.hhs.gov/sites/default/files/documents/otip/otip_fact_sheet_eligibility.pdf" TargetMode="Externa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9.xml"/></Relationships>
</file>

<file path=ppt/slides/_rels/slide68.xml.rels><?xml version="1.0" encoding="UTF-8" standalone="yes"?>
<Relationships xmlns="http://schemas.openxmlformats.org/package/2006/relationships"><Relationship Id="rId3" Type="http://schemas.openxmlformats.org/officeDocument/2006/relationships/hyperlink" Target="http://www.who.int/gender/documents/en/final%20recommendations%2023%20oct.pdf" TargetMode="External"/><Relationship Id="rId2" Type="http://schemas.openxmlformats.org/officeDocument/2006/relationships/hyperlink" Target="https://www.ojjdp.gov/mpg/litreviews/AlternativesToDetentionandConfinement.pdf" TargetMode="External"/><Relationship Id="rId1" Type="http://schemas.openxmlformats.org/officeDocument/2006/relationships/slideLayout" Target="../slideLayouts/slideLayout2.xml"/><Relationship Id="rId4" Type="http://schemas.openxmlformats.org/officeDocument/2006/relationships/hyperlink" Target="https://www.fbi.gov/investigate/civil-rights" TargetMode="Externa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www.justice.gov/opa/pr/2008/February/08_crm_092.html" TargetMode="External"/><Relationship Id="rId2" Type="http://schemas.openxmlformats.org/officeDocument/2006/relationships/hyperlink" Target="http://www.justice.gov/opa/pr/2012/November/12-crt-1410.html" TargetMode="External"/><Relationship Id="rId1" Type="http://schemas.openxmlformats.org/officeDocument/2006/relationships/slideLayout" Target="../slideLayouts/slideLayout2.xml"/><Relationship Id="rId6" Type="http://schemas.openxmlformats.org/officeDocument/2006/relationships/hyperlink" Target="http://www.justice.gov/opa/pr/2010/February/10-crm-114.html" TargetMode="External"/><Relationship Id="rId5" Type="http://schemas.openxmlformats.org/officeDocument/2006/relationships/hyperlink" Target="http://www.justice.gov/opa/pr/2014/June/14-crt-625.html" TargetMode="External"/><Relationship Id="rId4" Type="http://schemas.openxmlformats.org/officeDocument/2006/relationships/hyperlink" Target="https://www.justice.gov/archive/usao/md/news/archive/U.S.ArmySoldierSentencedtoover17YearsinPrisonforOperatingaBrothelandtoDrugTrafficking.html" TargetMode="Externa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3" Type="http://schemas.openxmlformats.org/officeDocument/2006/relationships/hyperlink" Target="https://www.ovcttac.gov/ovcttac_media/TaskForceGuide-eguide-media/4.10/OCHTTF_Response_to_Trafficking_Cases.jpg" TargetMode="External"/><Relationship Id="rId2" Type="http://schemas.openxmlformats.org/officeDocument/2006/relationships/hyperlink" Target="https://www.theiacp.org/sites/default/files/2018-08/SupportingVictimsThroughPretrialReform.pdf" TargetMode="External"/><Relationship Id="rId1" Type="http://schemas.openxmlformats.org/officeDocument/2006/relationships/slideLayout" Target="../slideLayouts/slideLayout2.xml"/><Relationship Id="rId4" Type="http://schemas.openxmlformats.org/officeDocument/2006/relationships/hyperlink" Target="https://www.dhs.gov/blue-campaign/videos" TargetMode="Externa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3" Type="http://schemas.openxmlformats.org/officeDocument/2006/relationships/hyperlink" Target="https://www.acf.hhs.gov/sites/default/files/documents/orr/tips_for_identifying_and_interacting_with_victims_of_human.pdf" TargetMode="External"/><Relationship Id="rId2" Type="http://schemas.openxmlformats.org/officeDocument/2006/relationships/hyperlink" Target="https://player.vimeo.com/external/210333369.sd.mp4?s=cbe1fd458d5c9f2a9e96c0d5d1855284f54876ee&amp;" TargetMode="External"/><Relationship Id="rId1" Type="http://schemas.openxmlformats.org/officeDocument/2006/relationships/slideLayout" Target="../slideLayouts/slideLayout2.xml"/><Relationship Id="rId4" Type="http://schemas.openxmlformats.org/officeDocument/2006/relationships/hyperlink" Target="http://www.traumacenter.org/resources/H-O%20Trauma-Informed%20Case%20Study_final_2.pdf" TargetMode="Externa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3" Type="http://schemas.openxmlformats.org/officeDocument/2006/relationships/hyperlink" Target="https://player.vimeo.com/external/210333452.sd.mp4?s=a0d34b4e50301d770c984bcf7d77c0dd726a99e0&amp;" TargetMode="External"/><Relationship Id="rId2" Type="http://schemas.openxmlformats.org/officeDocument/2006/relationships/hyperlink" Target="https://player.vimeo.com/external/210626236.sd.mp4?s=850b4b04a5f8d259eef2f96654da8ad1f80fd533&amp;" TargetMode="External"/><Relationship Id="rId1" Type="http://schemas.openxmlformats.org/officeDocument/2006/relationships/slideLayout" Target="../slideLayouts/slideLayout2.xml"/><Relationship Id="rId5" Type="http://schemas.openxmlformats.org/officeDocument/2006/relationships/hyperlink" Target="https://secure.migrationpolicy.org/images/2008.12.17_Webinar_Guide_for_Legal_Services.pdf" TargetMode="External"/><Relationship Id="rId4" Type="http://schemas.openxmlformats.org/officeDocument/2006/relationships/hyperlink" Target="https://aequitasresource.org/wp-content/uploads/2018/09/Integrating-A-Trauma-Informed-Response-In-VAW-and-HT-Strategies.pdf" TargetMode="Externa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3" Type="http://schemas.openxmlformats.org/officeDocument/2006/relationships/hyperlink" Target="http://www.htcourts.org/wp-content/uploads/HT-Instructor-Guide.pdf?TrainingMaterials=What-Judges-Need-to-Know-Instructor-Guide" TargetMode="External"/><Relationship Id="rId2" Type="http://schemas.openxmlformats.org/officeDocument/2006/relationships/hyperlink" Target="http://www.htcourts.org/wp-content/uploads/Ch-10_140725_NACM_Guide_OnlineV_v02.pdf" TargetMode="External"/><Relationship Id="rId1" Type="http://schemas.openxmlformats.org/officeDocument/2006/relationships/slideLayout" Target="../slideLayouts/slideLayout2.xml"/><Relationship Id="rId5" Type="http://schemas.openxmlformats.org/officeDocument/2006/relationships/hyperlink" Target="http://www.htcourts.org/wp-content/uploads/00_EntireGuide_140726_v02.pdf" TargetMode="External"/><Relationship Id="rId4" Type="http://schemas.openxmlformats.org/officeDocument/2006/relationships/hyperlink" Target="http://www.asil.org/sites/default/files/benchbook/ASIL_Benchbook_Complete.pdf" TargetMode="Externa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www.eeoc.gov/eeoc/newsroom/release/archive/12-8-06.html" TargetMode="External"/><Relationship Id="rId7" Type="http://schemas.openxmlformats.org/officeDocument/2006/relationships/hyperlink" Target="http://www.justice.gov/sites/default/files/usao-nj/legacy/2014/09/02/Afolabi%2C%20Akouavi%20Kpade%20Sentencing%20PR.pdf" TargetMode="External"/><Relationship Id="rId2" Type="http://schemas.openxmlformats.org/officeDocument/2006/relationships/hyperlink" Target="http://thepolicenews.net/default.aspx/act/newsletter.aspx/newsletterid/40575/category/News+1-2/MenuGroup/Home.htm" TargetMode="External"/><Relationship Id="rId1" Type="http://schemas.openxmlformats.org/officeDocument/2006/relationships/slideLayout" Target="../slideLayouts/slideLayout2.xml"/><Relationship Id="rId6" Type="http://schemas.openxmlformats.org/officeDocument/2006/relationships/hyperlink" Target="http://www.justice.gov/usao/vae/news/2013/11/20131119millernr.html" TargetMode="External"/><Relationship Id="rId5" Type="http://schemas.openxmlformats.org/officeDocument/2006/relationships/hyperlink" Target="http://www.justice.gov/opa/pr/2009/March/09-crt-267.html" TargetMode="External"/><Relationship Id="rId4" Type="http://schemas.openxmlformats.org/officeDocument/2006/relationships/hyperlink" Target="http://www.justice.gov/opa/pr/2010/June/10-crt-765.html" TargetMode="Externa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3" Type="http://schemas.openxmlformats.org/officeDocument/2006/relationships/hyperlink" Target="https://www.ovcttac.gov/taskforceguide/eguide/3-operating-a-task-force/31-task-force-membership-and-management/members/" TargetMode="External"/><Relationship Id="rId2" Type="http://schemas.openxmlformats.org/officeDocument/2006/relationships/hyperlink" Target="https://www.ovcttac.gov/taskforceguide/eguide/3-operating-a-task-force/31-task-force-membership-and-management/task-force-operational-protocol/memorandums-of-understanding/" TargetMode="External"/><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3" Type="http://schemas.openxmlformats.org/officeDocument/2006/relationships/hyperlink" Target="http://www.htcourts.org/wp-content/uploads/Self-Assessment.pdf" TargetMode="External"/><Relationship Id="rId2" Type="http://schemas.openxmlformats.org/officeDocument/2006/relationships/hyperlink" Target="http://www.courtinnovation.org/sites/default/files/documents/P_J_Practical_Tips.pdf" TargetMode="External"/><Relationship Id="rId1" Type="http://schemas.openxmlformats.org/officeDocument/2006/relationships/slideLayout" Target="../slideLayouts/slideLayout2.xml"/><Relationship Id="rId4" Type="http://schemas.openxmlformats.org/officeDocument/2006/relationships/hyperlink" Target="http://www.courtinnovation.org/sites/default/files/Procedural_Fairness.pdf" TargetMode="Externa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3" Type="http://schemas.openxmlformats.org/officeDocument/2006/relationships/hyperlink" Target="http://cdm16501.contentdm.oclc.org/cdm/ref/collection/spcts/id/147" TargetMode="External"/><Relationship Id="rId2" Type="http://schemas.openxmlformats.org/officeDocument/2006/relationships/hyperlink" Target="http://www.courtinnovation.org/sites/default/files/documents/RH%20Evaluation%20Final%20Report.pdf" TargetMode="External"/><Relationship Id="rId1" Type="http://schemas.openxmlformats.org/officeDocument/2006/relationships/slideLayout" Target="../slideLayouts/slideLayout2.xml"/><Relationship Id="rId4" Type="http://schemas.openxmlformats.org/officeDocument/2006/relationships/hyperlink" Target="http://www.courtinnovation.org/research/houstons-safe-court-offers-victims-human-trafficking-new-path" TargetMode="Externa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3" Type="http://schemas.openxmlformats.org/officeDocument/2006/relationships/hyperlink" Target="http://www.traffickingresourcecenter.org/" TargetMode="External"/><Relationship Id="rId7" Type="http://schemas.openxmlformats.org/officeDocument/2006/relationships/hyperlink" Target="http://www.traumacenter.org/products/publications.php" TargetMode="External"/><Relationship Id="rId2" Type="http://schemas.openxmlformats.org/officeDocument/2006/relationships/hyperlink" Target="https://www.americanbar.org/" TargetMode="External"/><Relationship Id="rId1" Type="http://schemas.openxmlformats.org/officeDocument/2006/relationships/slideLayout" Target="../slideLayouts/slideLayout2.xml"/><Relationship Id="rId6" Type="http://schemas.openxmlformats.org/officeDocument/2006/relationships/hyperlink" Target="http://sharedhope.org/resources/" TargetMode="External"/><Relationship Id="rId5" Type="http://schemas.openxmlformats.org/officeDocument/2006/relationships/hyperlink" Target="http://traffickingresourcecenter.org/report-trafficking" TargetMode="External"/><Relationship Id="rId4" Type="http://schemas.openxmlformats.org/officeDocument/2006/relationships/hyperlink" Target="mailto:nhtrc@polarisproject.org"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5A8CA3-C579-6741-A1E5-D86C6C9B3074}"/>
              </a:ext>
            </a:extLst>
          </p:cNvPr>
          <p:cNvSpPr>
            <a:spLocks noGrp="1"/>
          </p:cNvSpPr>
          <p:nvPr>
            <p:ph type="ctrTitle"/>
          </p:nvPr>
        </p:nvSpPr>
        <p:spPr>
          <a:xfrm>
            <a:off x="1933731" y="1618937"/>
            <a:ext cx="8349521" cy="3393330"/>
          </a:xfrm>
        </p:spPr>
        <p:txBody>
          <a:bodyPr/>
          <a:lstStyle/>
          <a:p>
            <a:r>
              <a:rPr lang="en-US" dirty="0"/>
              <a:t>HUMAN TRAFFICKING Presentation</a:t>
            </a:r>
          </a:p>
        </p:txBody>
      </p:sp>
      <p:sp>
        <p:nvSpPr>
          <p:cNvPr id="3" name="Subtitle 2">
            <a:extLst>
              <a:ext uri="{FF2B5EF4-FFF2-40B4-BE49-F238E27FC236}">
                <a16:creationId xmlns:a16="http://schemas.microsoft.com/office/drawing/2014/main" id="{C8879D78-0B70-DA46-A80C-6CF20E79140C}"/>
              </a:ext>
            </a:extLst>
          </p:cNvPr>
          <p:cNvSpPr>
            <a:spLocks noGrp="1"/>
          </p:cNvSpPr>
          <p:nvPr>
            <p:ph type="subTitle" idx="1"/>
          </p:nvPr>
        </p:nvSpPr>
        <p:spPr>
          <a:xfrm>
            <a:off x="2679906" y="4392118"/>
            <a:ext cx="6831673" cy="1289154"/>
          </a:xfrm>
        </p:spPr>
        <p:txBody>
          <a:bodyPr/>
          <a:lstStyle/>
          <a:p>
            <a:r>
              <a:rPr lang="en-US" dirty="0"/>
              <a:t> </a:t>
            </a:r>
          </a:p>
        </p:txBody>
      </p:sp>
    </p:spTree>
    <p:extLst>
      <p:ext uri="{BB962C8B-B14F-4D97-AF65-F5344CB8AC3E}">
        <p14:creationId xmlns:p14="http://schemas.microsoft.com/office/powerpoint/2010/main" val="250874005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F3A49B-1F5A-0642-8A54-933C0254FC53}"/>
              </a:ext>
            </a:extLst>
          </p:cNvPr>
          <p:cNvSpPr>
            <a:spLocks noGrp="1"/>
          </p:cNvSpPr>
          <p:nvPr>
            <p:ph type="title"/>
          </p:nvPr>
        </p:nvSpPr>
        <p:spPr/>
        <p:txBody>
          <a:bodyPr/>
          <a:lstStyle/>
          <a:p>
            <a:pPr algn="ctr"/>
            <a:r>
              <a:rPr lang="en-US" dirty="0"/>
              <a:t>Other Crimes That May Involve Human Trafficking</a:t>
            </a:r>
          </a:p>
        </p:txBody>
      </p:sp>
      <p:sp>
        <p:nvSpPr>
          <p:cNvPr id="3" name="Content Placeholder 2">
            <a:extLst>
              <a:ext uri="{FF2B5EF4-FFF2-40B4-BE49-F238E27FC236}">
                <a16:creationId xmlns:a16="http://schemas.microsoft.com/office/drawing/2014/main" id="{90391DF7-7F3A-254F-96D9-F1F457BB3E3D}"/>
              </a:ext>
            </a:extLst>
          </p:cNvPr>
          <p:cNvSpPr>
            <a:spLocks noGrp="1"/>
          </p:cNvSpPr>
          <p:nvPr>
            <p:ph idx="1"/>
          </p:nvPr>
        </p:nvSpPr>
        <p:spPr>
          <a:xfrm>
            <a:off x="1371600" y="2171700"/>
            <a:ext cx="10515600" cy="4686300"/>
          </a:xfrm>
        </p:spPr>
        <p:txBody>
          <a:bodyPr>
            <a:normAutofit fontScale="85000" lnSpcReduction="20000"/>
          </a:bodyPr>
          <a:lstStyle/>
          <a:p>
            <a:r>
              <a:rPr lang="en-US" dirty="0"/>
              <a:t>Law enforcement responding to or investigating other crimes may encounter human trafficking. Some of those include the following:</a:t>
            </a:r>
          </a:p>
          <a:p>
            <a:pPr marL="457200" indent="-457200">
              <a:buFont typeface="+mj-lt"/>
              <a:buAutoNum type="arabicPeriod"/>
            </a:pPr>
            <a:r>
              <a:rPr lang="en-US" dirty="0"/>
              <a:t>Adult and child pornography</a:t>
            </a:r>
          </a:p>
          <a:p>
            <a:pPr marL="457200" indent="-457200">
              <a:buFont typeface="+mj-lt"/>
              <a:buAutoNum type="arabicPeriod"/>
            </a:pPr>
            <a:r>
              <a:rPr lang="en-US" dirty="0"/>
              <a:t>Arms trafficking </a:t>
            </a:r>
          </a:p>
          <a:p>
            <a:pPr marL="457200" indent="-457200">
              <a:buFont typeface="+mj-lt"/>
              <a:buAutoNum type="arabicPeriod"/>
            </a:pPr>
            <a:r>
              <a:rPr lang="en-US" dirty="0"/>
              <a:t>Crime street gang activities </a:t>
            </a:r>
          </a:p>
          <a:p>
            <a:pPr marL="457200" indent="-457200">
              <a:buFont typeface="+mj-lt"/>
              <a:buAutoNum type="arabicPeriod"/>
            </a:pPr>
            <a:r>
              <a:rPr lang="en-US" dirty="0"/>
              <a:t>Domestic violence</a:t>
            </a:r>
          </a:p>
          <a:p>
            <a:pPr marL="457200" indent="-457200">
              <a:buFont typeface="+mj-lt"/>
              <a:buAutoNum type="arabicPeriod"/>
            </a:pPr>
            <a:r>
              <a:rPr lang="en-US" dirty="0"/>
              <a:t>Drug trafficking </a:t>
            </a:r>
          </a:p>
          <a:p>
            <a:pPr marL="457200" indent="-457200">
              <a:buFont typeface="+mj-lt"/>
              <a:buAutoNum type="arabicPeriod"/>
            </a:pPr>
            <a:r>
              <a:rPr lang="en-US" dirty="0"/>
              <a:t>Immigration violations and visa fraud </a:t>
            </a:r>
          </a:p>
          <a:p>
            <a:pPr marL="457200" indent="-457200">
              <a:buFont typeface="+mj-lt"/>
              <a:buAutoNum type="arabicPeriod"/>
            </a:pPr>
            <a:r>
              <a:rPr lang="en-US" dirty="0"/>
              <a:t>Incest</a:t>
            </a:r>
          </a:p>
          <a:p>
            <a:pPr marL="457200" indent="-457200">
              <a:buFont typeface="+mj-lt"/>
              <a:buAutoNum type="arabicPeriod"/>
            </a:pPr>
            <a:r>
              <a:rPr lang="en-US" dirty="0"/>
              <a:t>Kidnapping </a:t>
            </a:r>
          </a:p>
          <a:p>
            <a:pPr marL="457200" indent="-457200">
              <a:buFont typeface="+mj-lt"/>
              <a:buAutoNum type="arabicPeriod"/>
            </a:pPr>
            <a:r>
              <a:rPr lang="en-US" dirty="0"/>
              <a:t>Money laundering </a:t>
            </a:r>
          </a:p>
          <a:p>
            <a:pPr marL="457200" indent="-457200">
              <a:buFont typeface="+mj-lt"/>
              <a:buAutoNum type="arabicPeriod"/>
            </a:pPr>
            <a:r>
              <a:rPr lang="en-US" dirty="0"/>
              <a:t>Organized crime </a:t>
            </a:r>
          </a:p>
          <a:p>
            <a:pPr marL="457200" indent="-457200">
              <a:buFont typeface="+mj-lt"/>
              <a:buAutoNum type="arabicPeriod"/>
            </a:pPr>
            <a:r>
              <a:rPr lang="en-US" dirty="0"/>
              <a:t>Prostitution </a:t>
            </a:r>
          </a:p>
          <a:p>
            <a:pPr marL="457200" indent="-457200">
              <a:buFont typeface="+mj-lt"/>
              <a:buAutoNum type="arabicPeriod"/>
            </a:pPr>
            <a:r>
              <a:rPr lang="en-US" dirty="0"/>
              <a:t>Sexual assault</a:t>
            </a:r>
          </a:p>
        </p:txBody>
      </p:sp>
    </p:spTree>
    <p:extLst>
      <p:ext uri="{BB962C8B-B14F-4D97-AF65-F5344CB8AC3E}">
        <p14:creationId xmlns:p14="http://schemas.microsoft.com/office/powerpoint/2010/main" val="28146075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7B3912-508A-5C41-A39F-9FA7B7AD554D}"/>
              </a:ext>
            </a:extLst>
          </p:cNvPr>
          <p:cNvSpPr>
            <a:spLocks noGrp="1"/>
          </p:cNvSpPr>
          <p:nvPr>
            <p:ph type="title"/>
          </p:nvPr>
        </p:nvSpPr>
        <p:spPr/>
        <p:txBody>
          <a:bodyPr/>
          <a:lstStyle/>
          <a:p>
            <a:pPr algn="ctr"/>
            <a:r>
              <a:rPr lang="en-US" dirty="0"/>
              <a:t>1.3: Victim-Centered Approach</a:t>
            </a:r>
          </a:p>
        </p:txBody>
      </p:sp>
      <p:sp>
        <p:nvSpPr>
          <p:cNvPr id="3" name="Content Placeholder 2">
            <a:extLst>
              <a:ext uri="{FF2B5EF4-FFF2-40B4-BE49-F238E27FC236}">
                <a16:creationId xmlns:a16="http://schemas.microsoft.com/office/drawing/2014/main" id="{B4B52280-FA5F-664C-A62D-A9E5032E38D6}"/>
              </a:ext>
            </a:extLst>
          </p:cNvPr>
          <p:cNvSpPr>
            <a:spLocks noGrp="1"/>
          </p:cNvSpPr>
          <p:nvPr>
            <p:ph idx="1"/>
          </p:nvPr>
        </p:nvSpPr>
        <p:spPr>
          <a:xfrm>
            <a:off x="1371600" y="1605776"/>
            <a:ext cx="10337180" cy="5018048"/>
          </a:xfrm>
        </p:spPr>
        <p:txBody>
          <a:bodyPr>
            <a:normAutofit lnSpcReduction="10000"/>
          </a:bodyPr>
          <a:lstStyle/>
          <a:p>
            <a:r>
              <a:rPr lang="en-US" dirty="0"/>
              <a:t>A victim-centered approach seeks to minimize re-traumatization associated with the criminal justice process by providing the support of victim advocates and service providers, empowering survivors as engaged participants in the process, and providing survivors an opportunity to play a role in seeing their traffickers brought to justice.</a:t>
            </a:r>
          </a:p>
          <a:p>
            <a:r>
              <a:rPr lang="en-US" dirty="0"/>
              <a:t>This approach is defined as the systematic focus on the needs and concerns of a victim to ensure the compassionate and sensitive delivery of services in a nonjudgmental manner.</a:t>
            </a:r>
          </a:p>
          <a:p>
            <a:r>
              <a:rPr lang="en-US" dirty="0"/>
              <a:t>In a victim-centered approach, the victim’s wishes, safety, and well-being take priority in all matters and procedures. </a:t>
            </a:r>
          </a:p>
          <a:p>
            <a:r>
              <a:rPr lang="en-US" dirty="0"/>
              <a:t>Victim service providers bring a diversity of specialized service skills, social resources, cultural competence, and ideally, a trauma-informed perspective. They are able to assess survivor needs and provide critical support to survivors. These skills are imperative to building rapport and trust with survivors, meeting their needs, and assisting the survivor in creating safety and security in their lives. </a:t>
            </a:r>
          </a:p>
          <a:p>
            <a:r>
              <a:rPr lang="en-US" dirty="0"/>
              <a:t>A comprehensive effort should include organizations with expertise in reaching targeted populations in culturally sensitive and linguistically correct ways, as well as those with expertise in trauma, emotional bonding, climate of fear, and other circumstances.</a:t>
            </a:r>
          </a:p>
        </p:txBody>
      </p:sp>
    </p:spTree>
    <p:extLst>
      <p:ext uri="{BB962C8B-B14F-4D97-AF65-F5344CB8AC3E}">
        <p14:creationId xmlns:p14="http://schemas.microsoft.com/office/powerpoint/2010/main" val="40557480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DBAF6B-AF9C-2D4C-B646-90932AF443BF}"/>
              </a:ext>
            </a:extLst>
          </p:cNvPr>
          <p:cNvSpPr>
            <a:spLocks noGrp="1"/>
          </p:cNvSpPr>
          <p:nvPr>
            <p:ph type="title"/>
          </p:nvPr>
        </p:nvSpPr>
        <p:spPr>
          <a:xfrm>
            <a:off x="267629" y="334537"/>
            <a:ext cx="4705815" cy="1293541"/>
          </a:xfrm>
        </p:spPr>
        <p:txBody>
          <a:bodyPr>
            <a:normAutofit fontScale="90000"/>
          </a:bodyPr>
          <a:lstStyle/>
          <a:p>
            <a:pPr algn="ctr"/>
            <a:r>
              <a:rPr lang="en-US" dirty="0"/>
              <a:t>1.4: Human Trafficking Laws</a:t>
            </a:r>
          </a:p>
        </p:txBody>
      </p:sp>
      <p:sp>
        <p:nvSpPr>
          <p:cNvPr id="3" name="Content Placeholder 2">
            <a:extLst>
              <a:ext uri="{FF2B5EF4-FFF2-40B4-BE49-F238E27FC236}">
                <a16:creationId xmlns:a16="http://schemas.microsoft.com/office/drawing/2014/main" id="{A0E4E788-64EB-814C-AFE3-6A236D036495}"/>
              </a:ext>
            </a:extLst>
          </p:cNvPr>
          <p:cNvSpPr>
            <a:spLocks noGrp="1"/>
          </p:cNvSpPr>
          <p:nvPr>
            <p:ph idx="1"/>
          </p:nvPr>
        </p:nvSpPr>
        <p:spPr>
          <a:xfrm>
            <a:off x="5575611" y="685801"/>
            <a:ext cx="6348760" cy="5871116"/>
          </a:xfrm>
        </p:spPr>
        <p:txBody>
          <a:bodyPr>
            <a:normAutofit fontScale="92500"/>
          </a:bodyPr>
          <a:lstStyle/>
          <a:p>
            <a:r>
              <a:rPr lang="en-US" dirty="0"/>
              <a:t>Human trafficking often involves severe violence directed at its victims and is connected to a host of other crimes, including gang activity, drug operations, property crimes, organized criminal operations, and other violations of state, federal, and international law.</a:t>
            </a:r>
          </a:p>
          <a:p>
            <a:r>
              <a:rPr lang="en-US" dirty="0"/>
              <a:t>The TVPA defines different types of trafficking as:</a:t>
            </a:r>
            <a:br>
              <a:rPr lang="en-US" dirty="0"/>
            </a:br>
            <a:r>
              <a:rPr lang="en-US" dirty="0"/>
              <a:t>• </a:t>
            </a:r>
            <a:r>
              <a:rPr lang="en-US" b="1" dirty="0"/>
              <a:t>Commercial Sex Act</a:t>
            </a:r>
            <a:r>
              <a:rPr lang="en-US" dirty="0"/>
              <a:t>: Any sex act on account of which anything of value (money, drugs, shelter, food, clothes, etc.) is given to or received by any person.</a:t>
            </a:r>
            <a:br>
              <a:rPr lang="en-US" dirty="0"/>
            </a:br>
            <a:r>
              <a:rPr lang="en-US" dirty="0"/>
              <a:t>• </a:t>
            </a:r>
            <a:r>
              <a:rPr lang="en-US" b="1" dirty="0"/>
              <a:t>Slavery</a:t>
            </a:r>
            <a:r>
              <a:rPr lang="en-US" dirty="0"/>
              <a:t>: A form of exploitation where people are legally considered personal property. </a:t>
            </a:r>
            <a:br>
              <a:rPr lang="en-US" dirty="0"/>
            </a:br>
            <a:r>
              <a:rPr lang="en-US" dirty="0"/>
              <a:t>• </a:t>
            </a:r>
            <a:r>
              <a:rPr lang="en-US" b="1" dirty="0"/>
              <a:t>Involuntary Servitude</a:t>
            </a:r>
            <a:r>
              <a:rPr lang="en-US" dirty="0"/>
              <a:t>: A scheme, plan or pattern that causes a person to believe that if they do not enter into or continue a labor obligation or situation, they will suffer serious harm, abuse, or other negative consequences. </a:t>
            </a:r>
            <a:br>
              <a:rPr lang="en-US" dirty="0"/>
            </a:br>
            <a:r>
              <a:rPr lang="en-US" dirty="0"/>
              <a:t>•</a:t>
            </a:r>
            <a:r>
              <a:rPr lang="en-US" b="1" dirty="0"/>
              <a:t> Peonage</a:t>
            </a:r>
            <a:r>
              <a:rPr lang="en-US" dirty="0"/>
              <a:t>: Peonage is involuntary servitude based upon a real or alleged indebtedness.</a:t>
            </a:r>
            <a:br>
              <a:rPr lang="en-US" dirty="0"/>
            </a:br>
            <a:r>
              <a:rPr lang="en-US" dirty="0"/>
              <a:t>• </a:t>
            </a:r>
            <a:r>
              <a:rPr lang="en-US" b="1" dirty="0"/>
              <a:t>Debt Bondage</a:t>
            </a:r>
            <a:r>
              <a:rPr lang="en-US" dirty="0"/>
              <a:t>: Similar to peonage, debt bondage involves a debt that seemingly can never be paid off, forcing the victim into exploitative labor indefinitely. </a:t>
            </a:r>
          </a:p>
        </p:txBody>
      </p:sp>
      <p:pic>
        <p:nvPicPr>
          <p:cNvPr id="4" name="Picture 3" descr="Diagram&#10;&#10;Description automatically generated">
            <a:extLst>
              <a:ext uri="{FF2B5EF4-FFF2-40B4-BE49-F238E27FC236}">
                <a16:creationId xmlns:a16="http://schemas.microsoft.com/office/drawing/2014/main" id="{D1CDEA2A-0A2A-074C-9495-011CB008F695}"/>
              </a:ext>
            </a:extLst>
          </p:cNvPr>
          <p:cNvPicPr>
            <a:picLocks noChangeAspect="1"/>
          </p:cNvPicPr>
          <p:nvPr/>
        </p:nvPicPr>
        <p:blipFill>
          <a:blip r:embed="rId2"/>
          <a:stretch>
            <a:fillRect/>
          </a:stretch>
        </p:blipFill>
        <p:spPr>
          <a:xfrm>
            <a:off x="490653" y="1628078"/>
            <a:ext cx="4482791" cy="5136184"/>
          </a:xfrm>
          <a:prstGeom prst="rect">
            <a:avLst/>
          </a:prstGeom>
        </p:spPr>
      </p:pic>
    </p:spTree>
    <p:extLst>
      <p:ext uri="{BB962C8B-B14F-4D97-AF65-F5344CB8AC3E}">
        <p14:creationId xmlns:p14="http://schemas.microsoft.com/office/powerpoint/2010/main" val="401141688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A9E84E88-136C-DE42-A1F6-68F1B04211E2}"/>
              </a:ext>
            </a:extLst>
          </p:cNvPr>
          <p:cNvSpPr>
            <a:spLocks noGrp="1"/>
          </p:cNvSpPr>
          <p:nvPr>
            <p:ph type="title"/>
          </p:nvPr>
        </p:nvSpPr>
        <p:spPr/>
        <p:txBody>
          <a:bodyPr/>
          <a:lstStyle/>
          <a:p>
            <a:pPr algn="ctr"/>
            <a:r>
              <a:rPr lang="en-US" dirty="0"/>
              <a:t>State Laws</a:t>
            </a:r>
          </a:p>
        </p:txBody>
      </p:sp>
      <p:sp>
        <p:nvSpPr>
          <p:cNvPr id="6" name="Content Placeholder 5">
            <a:extLst>
              <a:ext uri="{FF2B5EF4-FFF2-40B4-BE49-F238E27FC236}">
                <a16:creationId xmlns:a16="http://schemas.microsoft.com/office/drawing/2014/main" id="{2B15685A-7069-0046-BFAB-F8F853B268FD}"/>
              </a:ext>
            </a:extLst>
          </p:cNvPr>
          <p:cNvSpPr>
            <a:spLocks noGrp="1"/>
          </p:cNvSpPr>
          <p:nvPr>
            <p:ph idx="1"/>
          </p:nvPr>
        </p:nvSpPr>
        <p:spPr>
          <a:xfrm>
            <a:off x="1371599" y="1717288"/>
            <a:ext cx="10247971" cy="4884234"/>
          </a:xfrm>
        </p:spPr>
        <p:txBody>
          <a:bodyPr>
            <a:normAutofit/>
          </a:bodyPr>
          <a:lstStyle/>
          <a:p>
            <a:r>
              <a:rPr lang="en-US" dirty="0"/>
              <a:t>Each state has its own trafficking statutes. There may be subtle or large differences between state and federal laws, but they help victims of trafficking receive services from multiple providers and help law enforcement address these crimes at different levels.</a:t>
            </a:r>
          </a:p>
          <a:p>
            <a:r>
              <a:rPr lang="en-US" dirty="0"/>
              <a:t>Many states have passed laws as part of their state code and/or amended their state constitutions to provide rights for victims of crimes. The states that have amended their constitutions have tried to ensure that 1) crime victims’ rights are protected in the same way that defendants’ rights are protected, 2) crime victims’ rights are a permanent part of the criminal justice system, and 3) courts have the power to enforce crime victims’ rights if they are violated.</a:t>
            </a:r>
          </a:p>
          <a:p>
            <a:r>
              <a:rPr lang="en-US" dirty="0"/>
              <a:t>Traffickers can be sued, have claims brought against them, be charged, and be prosecuted under both state and federal law. Typically, only state claims and charges are brought in state courts and federal criminal charges are only brought in federal courts; but both federal and state civil claims can be brought in federal courts.</a:t>
            </a:r>
          </a:p>
          <a:p>
            <a:r>
              <a:rPr lang="en-US" dirty="0"/>
              <a:t>Local and federal task force partners should work together to make decisions on how to conduct investigations jointly and how to coordinate investigations and legal action.</a:t>
            </a:r>
          </a:p>
        </p:txBody>
      </p:sp>
    </p:spTree>
    <p:extLst>
      <p:ext uri="{BB962C8B-B14F-4D97-AF65-F5344CB8AC3E}">
        <p14:creationId xmlns:p14="http://schemas.microsoft.com/office/powerpoint/2010/main" val="34011082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92FDC180-EA5E-6147-9693-16CB6E35C0E6}"/>
              </a:ext>
            </a:extLst>
          </p:cNvPr>
          <p:cNvSpPr>
            <a:spLocks noGrp="1"/>
          </p:cNvSpPr>
          <p:nvPr>
            <p:ph type="title"/>
          </p:nvPr>
        </p:nvSpPr>
        <p:spPr/>
        <p:txBody>
          <a:bodyPr/>
          <a:lstStyle/>
          <a:p>
            <a:pPr algn="ctr"/>
            <a:r>
              <a:rPr lang="en-US" dirty="0"/>
              <a:t>Other Federal Laws</a:t>
            </a:r>
          </a:p>
        </p:txBody>
      </p:sp>
      <p:sp>
        <p:nvSpPr>
          <p:cNvPr id="6" name="Content Placeholder 5">
            <a:extLst>
              <a:ext uri="{FF2B5EF4-FFF2-40B4-BE49-F238E27FC236}">
                <a16:creationId xmlns:a16="http://schemas.microsoft.com/office/drawing/2014/main" id="{D7B514D9-D22A-F14B-B194-D954EDCE7787}"/>
              </a:ext>
            </a:extLst>
          </p:cNvPr>
          <p:cNvSpPr>
            <a:spLocks noGrp="1"/>
          </p:cNvSpPr>
          <p:nvPr>
            <p:ph idx="1"/>
          </p:nvPr>
        </p:nvSpPr>
        <p:spPr>
          <a:xfrm>
            <a:off x="1371600" y="2286000"/>
            <a:ext cx="9601200" cy="3886200"/>
          </a:xfrm>
        </p:spPr>
        <p:txBody>
          <a:bodyPr>
            <a:normAutofit lnSpcReduction="10000"/>
          </a:bodyPr>
          <a:lstStyle/>
          <a:p>
            <a:r>
              <a:rPr lang="en-US" dirty="0"/>
              <a:t>Traffickers often commit other crimes as part of trafficking, such as work violations and physical assault, or victims may experience these crimes simultaneously. </a:t>
            </a:r>
          </a:p>
          <a:p>
            <a:r>
              <a:rPr lang="en-US" dirty="0"/>
              <a:t>The following groups of laws often intersect with human trafficking crimes.</a:t>
            </a:r>
          </a:p>
          <a:p>
            <a:pPr marL="457200" indent="-457200">
              <a:buFont typeface="+mj-lt"/>
              <a:buAutoNum type="arabicPeriod"/>
            </a:pPr>
            <a:r>
              <a:rPr lang="en-US" dirty="0"/>
              <a:t>Federal Labor Exploitation Laws: The </a:t>
            </a:r>
            <a:r>
              <a:rPr lang="en-US" dirty="0">
                <a:hlinkClick r:id="rId2" tooltip="External Link"/>
              </a:rPr>
              <a:t>Fair Labor Standards Act</a:t>
            </a:r>
            <a:r>
              <a:rPr lang="en-US" dirty="0"/>
              <a:t>, first passed in 1938, is a federal civil labor law that applies to the entire United States. It includes the </a:t>
            </a:r>
            <a:r>
              <a:rPr lang="en-US" dirty="0">
                <a:hlinkClick r:id="rId3" tooltip="External Link"/>
              </a:rPr>
              <a:t>Equal Pay Act </a:t>
            </a:r>
            <a:r>
              <a:rPr lang="en-US" dirty="0"/>
              <a:t>and also ensures overtime pay, a minimum wage, and child labor protection.</a:t>
            </a:r>
          </a:p>
          <a:p>
            <a:pPr marL="457200" indent="-457200">
              <a:buFont typeface="+mj-lt"/>
              <a:buAutoNum type="arabicPeriod"/>
            </a:pPr>
            <a:r>
              <a:rPr lang="en-US" dirty="0"/>
              <a:t>Federal Sexual Exploitation and Sexual Tourism Laws: </a:t>
            </a:r>
            <a:r>
              <a:rPr lang="en-US" dirty="0">
                <a:hlinkClick r:id="rId4" tooltip="External Link"/>
              </a:rPr>
              <a:t>The Mann Act of 1910</a:t>
            </a:r>
            <a:r>
              <a:rPr lang="en-US" dirty="0"/>
              <a:t> makes it a felony to knowingly transport “an individual who has not attained the age of 18 years in interstate or foreign commerce, or in any Territory or Possession of the United States, with intent that such individual engage in prostitution, or in any sexual activity for which any person can be charged with a criminal offense.”</a:t>
            </a:r>
          </a:p>
        </p:txBody>
      </p:sp>
    </p:spTree>
    <p:extLst>
      <p:ext uri="{BB962C8B-B14F-4D97-AF65-F5344CB8AC3E}">
        <p14:creationId xmlns:p14="http://schemas.microsoft.com/office/powerpoint/2010/main" val="394931305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CB4CBF8C-26E3-ED41-9207-8DFE5A2622EA}"/>
              </a:ext>
            </a:extLst>
          </p:cNvPr>
          <p:cNvSpPr>
            <a:spLocks noGrp="1"/>
          </p:cNvSpPr>
          <p:nvPr>
            <p:ph type="title"/>
          </p:nvPr>
        </p:nvSpPr>
        <p:spPr/>
        <p:txBody>
          <a:bodyPr/>
          <a:lstStyle/>
          <a:p>
            <a:pPr algn="ctr"/>
            <a:r>
              <a:rPr lang="en-US" dirty="0"/>
              <a:t>International Law</a:t>
            </a:r>
          </a:p>
        </p:txBody>
      </p:sp>
      <p:sp>
        <p:nvSpPr>
          <p:cNvPr id="6" name="Content Placeholder 5">
            <a:extLst>
              <a:ext uri="{FF2B5EF4-FFF2-40B4-BE49-F238E27FC236}">
                <a16:creationId xmlns:a16="http://schemas.microsoft.com/office/drawing/2014/main" id="{2613E722-C462-9D45-913E-4BE026A9DE4E}"/>
              </a:ext>
            </a:extLst>
          </p:cNvPr>
          <p:cNvSpPr>
            <a:spLocks noGrp="1"/>
          </p:cNvSpPr>
          <p:nvPr>
            <p:ph idx="1"/>
          </p:nvPr>
        </p:nvSpPr>
        <p:spPr>
          <a:xfrm>
            <a:off x="1371600" y="2286000"/>
            <a:ext cx="9601200" cy="4226312"/>
          </a:xfrm>
        </p:spPr>
        <p:txBody>
          <a:bodyPr>
            <a:normAutofit/>
          </a:bodyPr>
          <a:lstStyle/>
          <a:p>
            <a:r>
              <a:rPr lang="en-US" dirty="0"/>
              <a:t>Human trafficking has gained attention in the legal community and the term is used interchangeably with the legal concepts of slavery and “slave-like” practices, including peonage, involuntary servitude, bonded labor, and forced labor.</a:t>
            </a:r>
          </a:p>
          <a:p>
            <a:r>
              <a:rPr lang="en-US" dirty="0"/>
              <a:t>In December 2000, the United Nations General Assembly approved the Protocol to Prevent, Suppress, and Punish Trafficking Persons, known as the U.N. TIP Protocol or “Palermo Protocol”. The TVPA has parallels to the international standard, so the U.S. is able to collaborate with other nations to combat human trafficking on a global level.</a:t>
            </a:r>
          </a:p>
          <a:p>
            <a:r>
              <a:rPr lang="en-US" dirty="0"/>
              <a:t>International law may be relevant to the criminal cases of foreign national trafficking survivors because a trafficking crime can occur in more than one country and the recruiters and traffickers can also send their victims to other countries for commercial gain. </a:t>
            </a:r>
          </a:p>
        </p:txBody>
      </p:sp>
    </p:spTree>
    <p:extLst>
      <p:ext uri="{BB962C8B-B14F-4D97-AF65-F5344CB8AC3E}">
        <p14:creationId xmlns:p14="http://schemas.microsoft.com/office/powerpoint/2010/main" val="363647436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003DC0-BEA5-824B-BB7E-2EAD76DC118C}"/>
              </a:ext>
            </a:extLst>
          </p:cNvPr>
          <p:cNvSpPr>
            <a:spLocks noGrp="1"/>
          </p:cNvSpPr>
          <p:nvPr>
            <p:ph type="title"/>
          </p:nvPr>
        </p:nvSpPr>
        <p:spPr/>
        <p:txBody>
          <a:bodyPr/>
          <a:lstStyle/>
          <a:p>
            <a:pPr algn="ctr"/>
            <a:r>
              <a:rPr lang="en-US" dirty="0"/>
              <a:t>Resources 1.4: Human Trafficking Laws</a:t>
            </a:r>
          </a:p>
        </p:txBody>
      </p:sp>
      <p:sp>
        <p:nvSpPr>
          <p:cNvPr id="3" name="Content Placeholder 2">
            <a:extLst>
              <a:ext uri="{FF2B5EF4-FFF2-40B4-BE49-F238E27FC236}">
                <a16:creationId xmlns:a16="http://schemas.microsoft.com/office/drawing/2014/main" id="{9DCDEA5C-FDE2-F94C-A46D-E1B6D5BB0298}"/>
              </a:ext>
            </a:extLst>
          </p:cNvPr>
          <p:cNvSpPr>
            <a:spLocks noGrp="1"/>
          </p:cNvSpPr>
          <p:nvPr>
            <p:ph idx="1"/>
          </p:nvPr>
        </p:nvSpPr>
        <p:spPr>
          <a:xfrm>
            <a:off x="1371600" y="1538869"/>
            <a:ext cx="10024946" cy="5107258"/>
          </a:xfrm>
        </p:spPr>
        <p:txBody>
          <a:bodyPr>
            <a:normAutofit/>
          </a:bodyPr>
          <a:lstStyle/>
          <a:p>
            <a:r>
              <a:rPr lang="en-US" dirty="0"/>
              <a:t>Human Trafficking Laws </a:t>
            </a:r>
          </a:p>
          <a:p>
            <a:pPr marL="457200" indent="-457200">
              <a:buFont typeface="+mj-lt"/>
              <a:buAutoNum type="arabicPeriod"/>
            </a:pPr>
            <a:r>
              <a:rPr lang="en-US" dirty="0">
                <a:hlinkClick r:id="rId2" tooltip="External Link"/>
              </a:rPr>
              <a:t>Crime Victims' Rights Act of 2004 (18 U.S.C. § 3771) </a:t>
            </a:r>
            <a:r>
              <a:rPr lang="en-US" dirty="0"/>
              <a:t> The CVRA of 2004 was enacted to ensure that crime victims are notified of their rights (notice of court proceedings, right to be present and to be heard at pubic, proceedings, right to restitution, etc.).</a:t>
            </a:r>
          </a:p>
          <a:p>
            <a:pPr marL="457200" indent="-457200">
              <a:buFont typeface="+mj-lt"/>
              <a:buAutoNum type="arabicPeriod"/>
            </a:pPr>
            <a:r>
              <a:rPr lang="en-US" dirty="0">
                <a:hlinkClick r:id="rId3" tooltip="External Link"/>
              </a:rPr>
              <a:t>Victims' Rights Clarification Act of 1997 (18 U.S.C. § 3510)</a:t>
            </a:r>
            <a:r>
              <a:rPr lang="en-US" dirty="0"/>
              <a:t> This amendment to Title 18, U.S.C. gives further assurance to the right of victims of crime to attend the trials of those accused of the crime.</a:t>
            </a:r>
          </a:p>
          <a:p>
            <a:r>
              <a:rPr lang="en-US" dirty="0"/>
              <a:t>International Laws </a:t>
            </a:r>
          </a:p>
          <a:p>
            <a:pPr marL="457200" indent="-457200">
              <a:buFont typeface="+mj-lt"/>
              <a:buAutoNum type="arabicPeriod"/>
            </a:pPr>
            <a:r>
              <a:rPr lang="en-US" dirty="0">
                <a:hlinkClick r:id="rId4" tooltip="External Link"/>
              </a:rPr>
              <a:t>Protocol to Prevent, Suppress and Punish Trafficking in Persons, Especially Women and Children, Supplementing the U.N. Convention Against Transnational Organized Crime (2000</a:t>
            </a:r>
            <a:r>
              <a:rPr lang="en-US" dirty="0"/>
              <a:t>), G.A. Res. 55/25, Annex II, U.N. Doc. A/Res/55/25 (Nov. 15, 2000)  The United Nation’s </a:t>
            </a:r>
            <a:r>
              <a:rPr lang="en-US" i="1" dirty="0"/>
              <a:t>Protocol to Prevent, Suppress, and Punish Trafficking in Persons, Especially Women and Children </a:t>
            </a:r>
            <a:r>
              <a:rPr lang="en-US" dirty="0"/>
              <a:t>is the first legally binding, global instrument with an agreed definition on trafficking in persons.</a:t>
            </a:r>
          </a:p>
          <a:p>
            <a:pPr marL="457200" indent="-457200">
              <a:buFont typeface="+mj-lt"/>
              <a:buAutoNum type="arabicPeriod"/>
            </a:pPr>
            <a:endParaRPr lang="en-US" dirty="0"/>
          </a:p>
        </p:txBody>
      </p:sp>
    </p:spTree>
    <p:extLst>
      <p:ext uri="{BB962C8B-B14F-4D97-AF65-F5344CB8AC3E}">
        <p14:creationId xmlns:p14="http://schemas.microsoft.com/office/powerpoint/2010/main" val="188307751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1ED8E9-73EE-0E47-91A1-89BA1DE29BDD}"/>
              </a:ext>
            </a:extLst>
          </p:cNvPr>
          <p:cNvSpPr>
            <a:spLocks noGrp="1"/>
          </p:cNvSpPr>
          <p:nvPr>
            <p:ph type="title"/>
          </p:nvPr>
        </p:nvSpPr>
        <p:spPr/>
        <p:txBody>
          <a:bodyPr/>
          <a:lstStyle/>
          <a:p>
            <a:pPr algn="ctr"/>
            <a:r>
              <a:rPr lang="en-US" dirty="0"/>
              <a:t>Part 1 Summary</a:t>
            </a:r>
          </a:p>
        </p:txBody>
      </p:sp>
      <p:sp>
        <p:nvSpPr>
          <p:cNvPr id="3" name="Content Placeholder 2">
            <a:extLst>
              <a:ext uri="{FF2B5EF4-FFF2-40B4-BE49-F238E27FC236}">
                <a16:creationId xmlns:a16="http://schemas.microsoft.com/office/drawing/2014/main" id="{96CF9E0B-FD8C-D942-A343-3A84161F16C2}"/>
              </a:ext>
            </a:extLst>
          </p:cNvPr>
          <p:cNvSpPr>
            <a:spLocks noGrp="1"/>
          </p:cNvSpPr>
          <p:nvPr>
            <p:ph idx="1"/>
          </p:nvPr>
        </p:nvSpPr>
        <p:spPr/>
        <p:txBody>
          <a:bodyPr/>
          <a:lstStyle/>
          <a:p>
            <a:r>
              <a:rPr lang="en-US" dirty="0"/>
              <a:t>This section discusses the current understanding of the term human trafficking. </a:t>
            </a:r>
          </a:p>
          <a:p>
            <a:r>
              <a:rPr lang="en-US" dirty="0"/>
              <a:t>The definition of who is a victim in the human trafficking business is considered. </a:t>
            </a:r>
          </a:p>
          <a:p>
            <a:r>
              <a:rPr lang="en-US" dirty="0"/>
              <a:t>The definition of who is considered a trafficker was highlighted. </a:t>
            </a:r>
          </a:p>
          <a:p>
            <a:r>
              <a:rPr lang="en-US" dirty="0"/>
              <a:t>Human trafficking is a very discreet and undercover industry, which is very profitable. </a:t>
            </a:r>
          </a:p>
          <a:p>
            <a:r>
              <a:rPr lang="en-US" dirty="0"/>
              <a:t>However, with growing awareness, the risk factor associated with human trafficking is decreasing and it is now becoming riskier and more dangerous. </a:t>
            </a:r>
          </a:p>
        </p:txBody>
      </p:sp>
    </p:spTree>
    <p:extLst>
      <p:ext uri="{BB962C8B-B14F-4D97-AF65-F5344CB8AC3E}">
        <p14:creationId xmlns:p14="http://schemas.microsoft.com/office/powerpoint/2010/main" val="376147884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54275A-3F53-9B43-892B-B7C800F18315}"/>
              </a:ext>
            </a:extLst>
          </p:cNvPr>
          <p:cNvSpPr>
            <a:spLocks noGrp="1"/>
          </p:cNvSpPr>
          <p:nvPr>
            <p:ph type="title"/>
          </p:nvPr>
        </p:nvSpPr>
        <p:spPr/>
        <p:txBody>
          <a:bodyPr/>
          <a:lstStyle/>
          <a:p>
            <a:pPr algn="ctr"/>
            <a:r>
              <a:rPr lang="en-US" dirty="0"/>
              <a:t>Part 2: Forming A Task Force</a:t>
            </a:r>
          </a:p>
        </p:txBody>
      </p:sp>
      <p:sp>
        <p:nvSpPr>
          <p:cNvPr id="3" name="Content Placeholder 2">
            <a:extLst>
              <a:ext uri="{FF2B5EF4-FFF2-40B4-BE49-F238E27FC236}">
                <a16:creationId xmlns:a16="http://schemas.microsoft.com/office/drawing/2014/main" id="{29430825-7149-E04B-A2C5-B6796806EF08}"/>
              </a:ext>
            </a:extLst>
          </p:cNvPr>
          <p:cNvSpPr>
            <a:spLocks noGrp="1"/>
          </p:cNvSpPr>
          <p:nvPr>
            <p:ph idx="1"/>
          </p:nvPr>
        </p:nvSpPr>
        <p:spPr/>
        <p:txBody>
          <a:bodyPr/>
          <a:lstStyle/>
          <a:p>
            <a:r>
              <a:rPr lang="en-US" dirty="0"/>
              <a:t>It is a challenge for any agency or organization to respond comprehensively to the problem of human trafficking. Traffickers range from opportunistic individuals to sophisticated criminal organizations. Therefore, response to human trafficking would be possible through coordinated, multidisciplinary and collaborative problem-solving efforts. </a:t>
            </a:r>
          </a:p>
          <a:p>
            <a:r>
              <a:rPr lang="en-US" dirty="0"/>
              <a:t>The power of a successful anti-human trafficking collaborative effort can transform the limitations of a singular agency or organization into a strong, strategic multidisciplinary team with substantially improved capacity to impact the problem. </a:t>
            </a:r>
          </a:p>
          <a:p>
            <a:r>
              <a:rPr lang="en-US" dirty="0"/>
              <a:t>The major purpose of a task force is to create a coordinated and consistent response to trafficking. </a:t>
            </a:r>
          </a:p>
        </p:txBody>
      </p:sp>
    </p:spTree>
    <p:extLst>
      <p:ext uri="{BB962C8B-B14F-4D97-AF65-F5344CB8AC3E}">
        <p14:creationId xmlns:p14="http://schemas.microsoft.com/office/powerpoint/2010/main" val="291549302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6176D9-5A51-2648-BAB1-7035498EB96C}"/>
              </a:ext>
            </a:extLst>
          </p:cNvPr>
          <p:cNvSpPr>
            <a:spLocks noGrp="1"/>
          </p:cNvSpPr>
          <p:nvPr>
            <p:ph type="title"/>
          </p:nvPr>
        </p:nvSpPr>
        <p:spPr/>
        <p:txBody>
          <a:bodyPr/>
          <a:lstStyle/>
          <a:p>
            <a:pPr algn="ctr"/>
            <a:r>
              <a:rPr lang="en-US" dirty="0"/>
              <a:t>Forming A Task Force</a:t>
            </a:r>
          </a:p>
        </p:txBody>
      </p:sp>
      <p:sp>
        <p:nvSpPr>
          <p:cNvPr id="3" name="Content Placeholder 2">
            <a:extLst>
              <a:ext uri="{FF2B5EF4-FFF2-40B4-BE49-F238E27FC236}">
                <a16:creationId xmlns:a16="http://schemas.microsoft.com/office/drawing/2014/main" id="{5B405B5B-FB49-854D-AD99-94C783C3A06C}"/>
              </a:ext>
            </a:extLst>
          </p:cNvPr>
          <p:cNvSpPr>
            <a:spLocks noGrp="1"/>
          </p:cNvSpPr>
          <p:nvPr>
            <p:ph idx="1"/>
          </p:nvPr>
        </p:nvSpPr>
        <p:spPr>
          <a:xfrm>
            <a:off x="914401" y="1693333"/>
            <a:ext cx="10854266" cy="4893733"/>
          </a:xfrm>
        </p:spPr>
        <p:txBody>
          <a:bodyPr>
            <a:normAutofit fontScale="85000" lnSpcReduction="20000"/>
          </a:bodyPr>
          <a:lstStyle/>
          <a:p>
            <a:r>
              <a:rPr lang="en-US" dirty="0"/>
              <a:t>The task force must plan and develop coordinated responses to the victims and to the criminal justice process, responses that may be outside of traditional law enforcement task force protocols or victim service programs. </a:t>
            </a:r>
          </a:p>
          <a:p>
            <a:r>
              <a:rPr lang="en-US" dirty="0"/>
              <a:t>Although challenging, it is imperative to think outside the box when developing such a response, always with an eye toward victim-centeredness and effective progress toward prosecution. </a:t>
            </a:r>
          </a:p>
          <a:p>
            <a:r>
              <a:rPr lang="en-US" dirty="0"/>
              <a:t>Needs of Victims of human trafficking may include, but are not limited to: </a:t>
            </a:r>
          </a:p>
          <a:p>
            <a:pPr marL="457200" indent="-457200">
              <a:buFont typeface="+mj-lt"/>
              <a:buAutoNum type="arabicPeriod"/>
            </a:pPr>
            <a:r>
              <a:rPr lang="en-US" dirty="0"/>
              <a:t>Child-specific (dependent) assistance</a:t>
            </a:r>
          </a:p>
          <a:p>
            <a:pPr marL="457200" indent="-457200">
              <a:buFont typeface="+mj-lt"/>
              <a:buAutoNum type="arabicPeriod"/>
            </a:pPr>
            <a:r>
              <a:rPr lang="en-US" dirty="0"/>
              <a:t>Civil legal award</a:t>
            </a:r>
          </a:p>
          <a:p>
            <a:pPr marL="457200" indent="-457200">
              <a:buFont typeface="+mj-lt"/>
              <a:buAutoNum type="arabicPeriod"/>
            </a:pPr>
            <a:r>
              <a:rPr lang="en-US" dirty="0"/>
              <a:t>Clothing</a:t>
            </a:r>
          </a:p>
          <a:p>
            <a:pPr marL="457200" indent="-457200">
              <a:buFont typeface="+mj-lt"/>
              <a:buAutoNum type="arabicPeriod"/>
            </a:pPr>
            <a:r>
              <a:rPr lang="en-US" dirty="0"/>
              <a:t>Disability assistance </a:t>
            </a:r>
          </a:p>
          <a:p>
            <a:pPr marL="457200" indent="-457200">
              <a:buFont typeface="+mj-lt"/>
              <a:buAutoNum type="arabicPeriod"/>
            </a:pPr>
            <a:r>
              <a:rPr lang="en-US" dirty="0"/>
              <a:t>Education/GED Classes</a:t>
            </a:r>
          </a:p>
          <a:p>
            <a:pPr marL="457200" indent="-457200">
              <a:buFont typeface="+mj-lt"/>
              <a:buAutoNum type="arabicPeriod"/>
            </a:pPr>
            <a:r>
              <a:rPr lang="en-US" dirty="0"/>
              <a:t>Family contact </a:t>
            </a:r>
          </a:p>
          <a:p>
            <a:pPr marL="457200" indent="-457200">
              <a:buFont typeface="+mj-lt"/>
              <a:buAutoNum type="arabicPeriod"/>
            </a:pPr>
            <a:r>
              <a:rPr lang="en-US" dirty="0"/>
              <a:t>Food</a:t>
            </a:r>
          </a:p>
          <a:p>
            <a:pPr marL="457200" indent="-457200">
              <a:buFont typeface="+mj-lt"/>
              <a:buAutoNum type="arabicPeriod"/>
            </a:pPr>
            <a:r>
              <a:rPr lang="en-US" dirty="0"/>
              <a:t>Housing</a:t>
            </a:r>
          </a:p>
          <a:p>
            <a:pPr marL="457200" indent="-457200">
              <a:buFont typeface="+mj-lt"/>
              <a:buAutoNum type="arabicPeriod"/>
            </a:pPr>
            <a:r>
              <a:rPr lang="en-US" dirty="0"/>
              <a:t>Job preparation and placement </a:t>
            </a:r>
          </a:p>
          <a:p>
            <a:pPr marL="457200" indent="-457200">
              <a:buFont typeface="+mj-lt"/>
              <a:buAutoNum type="arabicPeriod"/>
            </a:pPr>
            <a:r>
              <a:rPr lang="en-US" dirty="0"/>
              <a:t>Transportation </a:t>
            </a:r>
          </a:p>
        </p:txBody>
      </p:sp>
    </p:spTree>
    <p:extLst>
      <p:ext uri="{BB962C8B-B14F-4D97-AF65-F5344CB8AC3E}">
        <p14:creationId xmlns:p14="http://schemas.microsoft.com/office/powerpoint/2010/main" val="16762830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AACADC-C8DE-6A48-92A1-C15938F72A63}"/>
              </a:ext>
            </a:extLst>
          </p:cNvPr>
          <p:cNvSpPr>
            <a:spLocks noGrp="1"/>
          </p:cNvSpPr>
          <p:nvPr>
            <p:ph type="title"/>
          </p:nvPr>
        </p:nvSpPr>
        <p:spPr/>
        <p:txBody>
          <a:bodyPr/>
          <a:lstStyle/>
          <a:p>
            <a:pPr algn="ctr"/>
            <a:r>
              <a:rPr lang="en-US" dirty="0"/>
              <a:t>Part 1: Understanding Human Trafficking </a:t>
            </a:r>
          </a:p>
        </p:txBody>
      </p:sp>
      <p:sp>
        <p:nvSpPr>
          <p:cNvPr id="3" name="Content Placeholder 2">
            <a:extLst>
              <a:ext uri="{FF2B5EF4-FFF2-40B4-BE49-F238E27FC236}">
                <a16:creationId xmlns:a16="http://schemas.microsoft.com/office/drawing/2014/main" id="{BF82793F-C13C-234A-A818-4641354598AD}"/>
              </a:ext>
            </a:extLst>
          </p:cNvPr>
          <p:cNvSpPr>
            <a:spLocks noGrp="1"/>
          </p:cNvSpPr>
          <p:nvPr>
            <p:ph idx="1"/>
          </p:nvPr>
        </p:nvSpPr>
        <p:spPr/>
        <p:txBody>
          <a:bodyPr>
            <a:normAutofit/>
          </a:bodyPr>
          <a:lstStyle/>
          <a:p>
            <a:r>
              <a:rPr lang="en-US" dirty="0"/>
              <a:t>According to the federal legislation [Trafficking Victims Protection Act of 2000], human trafficking could be defined using:  </a:t>
            </a:r>
          </a:p>
          <a:p>
            <a:pPr marL="457200" indent="-457200">
              <a:buFont typeface="+mj-lt"/>
              <a:buAutoNum type="arabicPeriod"/>
            </a:pPr>
            <a:r>
              <a:rPr lang="en-US" dirty="0"/>
              <a:t>Commercial sex act induced by force, fraud, or coercion, or in which the person made to perform such act(s) has not attained 18 years of age; </a:t>
            </a:r>
          </a:p>
          <a:p>
            <a:pPr marL="457200" indent="-457200">
              <a:buFont typeface="+mj-lt"/>
              <a:buAutoNum type="arabicPeriod"/>
            </a:pPr>
            <a:r>
              <a:rPr lang="en-US" dirty="0"/>
              <a:t>Recruitment, harboring, transportation, provision, or obtaining of a person for labor or services, by using force, fraud, coercion for the purpose of involuntary servitude, peonage, debt bondage, or slavery. (22 USC 7102(9))</a:t>
            </a:r>
          </a:p>
          <a:p>
            <a:pPr marL="0" indent="0">
              <a:buNone/>
            </a:pPr>
            <a:r>
              <a:rPr lang="en-US" dirty="0"/>
              <a:t>Human trafficking could occur simultaneously with other crimes, including gang, drug, and property crimes, criminal operations and other violations of state, federal, and international law. </a:t>
            </a:r>
          </a:p>
        </p:txBody>
      </p:sp>
    </p:spTree>
    <p:extLst>
      <p:ext uri="{BB962C8B-B14F-4D97-AF65-F5344CB8AC3E}">
        <p14:creationId xmlns:p14="http://schemas.microsoft.com/office/powerpoint/2010/main" val="20553104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8FD2FB-DAD2-3941-98B9-103D503048F7}"/>
              </a:ext>
            </a:extLst>
          </p:cNvPr>
          <p:cNvSpPr>
            <a:spLocks noGrp="1"/>
          </p:cNvSpPr>
          <p:nvPr>
            <p:ph type="title"/>
          </p:nvPr>
        </p:nvSpPr>
        <p:spPr/>
        <p:txBody>
          <a:bodyPr/>
          <a:lstStyle/>
          <a:p>
            <a:pPr algn="ctr"/>
            <a:r>
              <a:rPr lang="en-US" dirty="0"/>
              <a:t>Forming A Task Force</a:t>
            </a:r>
          </a:p>
        </p:txBody>
      </p:sp>
      <p:sp>
        <p:nvSpPr>
          <p:cNvPr id="3" name="Content Placeholder 2">
            <a:extLst>
              <a:ext uri="{FF2B5EF4-FFF2-40B4-BE49-F238E27FC236}">
                <a16:creationId xmlns:a16="http://schemas.microsoft.com/office/drawing/2014/main" id="{8F5281C4-BB95-7540-BED7-7FC4C578D031}"/>
              </a:ext>
            </a:extLst>
          </p:cNvPr>
          <p:cNvSpPr>
            <a:spLocks noGrp="1"/>
          </p:cNvSpPr>
          <p:nvPr>
            <p:ph idx="1"/>
          </p:nvPr>
        </p:nvSpPr>
        <p:spPr>
          <a:xfrm>
            <a:off x="999067" y="1490133"/>
            <a:ext cx="10329333" cy="5164667"/>
          </a:xfrm>
        </p:spPr>
        <p:txBody>
          <a:bodyPr>
            <a:normAutofit fontScale="92500" lnSpcReduction="20000"/>
          </a:bodyPr>
          <a:lstStyle/>
          <a:p>
            <a:r>
              <a:rPr lang="en-US" dirty="0"/>
              <a:t>Needs of the criminal justice process include: </a:t>
            </a:r>
          </a:p>
          <a:p>
            <a:pPr marL="457200" indent="-457200">
              <a:buFont typeface="+mj-lt"/>
              <a:buAutoNum type="arabicPeriod"/>
            </a:pPr>
            <a:r>
              <a:rPr lang="en-US" dirty="0"/>
              <a:t>Appropriate authority </a:t>
            </a:r>
          </a:p>
          <a:p>
            <a:pPr marL="457200" indent="-457200">
              <a:buFont typeface="+mj-lt"/>
              <a:buAutoNum type="arabicPeriod"/>
            </a:pPr>
            <a:r>
              <a:rPr lang="en-US" dirty="0"/>
              <a:t>Collaboration and Cooperation </a:t>
            </a:r>
          </a:p>
          <a:p>
            <a:pPr marL="457200" indent="-457200">
              <a:buFont typeface="+mj-lt"/>
              <a:buAutoNum type="arabicPeriod"/>
            </a:pPr>
            <a:r>
              <a:rPr lang="en-US" dirty="0"/>
              <a:t>Cross-jurisdictional cooperation </a:t>
            </a:r>
          </a:p>
          <a:p>
            <a:pPr marL="457200" indent="-457200">
              <a:buFont typeface="+mj-lt"/>
              <a:buAutoNum type="arabicPeriod"/>
            </a:pPr>
            <a:r>
              <a:rPr lang="en-US" dirty="0"/>
              <a:t>Effective equipment and Effective laws</a:t>
            </a:r>
          </a:p>
          <a:p>
            <a:pPr marL="457200" indent="-457200">
              <a:buFont typeface="+mj-lt"/>
              <a:buAutoNum type="arabicPeriod"/>
            </a:pPr>
            <a:r>
              <a:rPr lang="en-US" dirty="0"/>
              <a:t>Evidence </a:t>
            </a:r>
          </a:p>
          <a:p>
            <a:pPr marL="457200" indent="-457200">
              <a:buFont typeface="+mj-lt"/>
              <a:buAutoNum type="arabicPeriod"/>
            </a:pPr>
            <a:r>
              <a:rPr lang="en-US" dirty="0"/>
              <a:t>Expert witnesses</a:t>
            </a:r>
          </a:p>
          <a:p>
            <a:pPr marL="457200" indent="-457200">
              <a:buFont typeface="+mj-lt"/>
              <a:buAutoNum type="arabicPeriod"/>
            </a:pPr>
            <a:r>
              <a:rPr lang="en-US" dirty="0"/>
              <a:t>Informed judiciary </a:t>
            </a:r>
          </a:p>
          <a:p>
            <a:pPr marL="457200" indent="-457200">
              <a:buFont typeface="+mj-lt"/>
              <a:buAutoNum type="arabicPeriod"/>
            </a:pPr>
            <a:r>
              <a:rPr lang="en-US" dirty="0"/>
              <a:t>Useful international laws </a:t>
            </a:r>
          </a:p>
          <a:p>
            <a:pPr marL="457200" indent="-457200">
              <a:buFont typeface="+mj-lt"/>
              <a:buAutoNum type="arabicPeriod"/>
            </a:pPr>
            <a:r>
              <a:rPr lang="en-US" dirty="0"/>
              <a:t>Suspect identification </a:t>
            </a:r>
          </a:p>
          <a:p>
            <a:pPr marL="457200" indent="-457200">
              <a:buFont typeface="+mj-lt"/>
              <a:buAutoNum type="arabicPeriod"/>
            </a:pPr>
            <a:r>
              <a:rPr lang="en-US" dirty="0"/>
              <a:t>Understanding of victim-centered investigations</a:t>
            </a:r>
          </a:p>
          <a:p>
            <a:pPr marL="457200" indent="-457200">
              <a:buFont typeface="+mj-lt"/>
              <a:buAutoNum type="arabicPeriod"/>
            </a:pPr>
            <a:r>
              <a:rPr lang="en-US" dirty="0"/>
              <a:t>Victim identification</a:t>
            </a:r>
          </a:p>
          <a:p>
            <a:pPr marL="457200" indent="-457200">
              <a:buFont typeface="+mj-lt"/>
              <a:buAutoNum type="arabicPeriod"/>
            </a:pPr>
            <a:r>
              <a:rPr lang="en-US" dirty="0"/>
              <a:t>Victim support services</a:t>
            </a:r>
          </a:p>
          <a:p>
            <a:pPr marL="457200" indent="-457200">
              <a:buFont typeface="+mj-lt"/>
              <a:buAutoNum type="arabicPeriod"/>
            </a:pPr>
            <a:r>
              <a:rPr lang="en-US" dirty="0"/>
              <a:t>Witness support for nonvictims</a:t>
            </a:r>
          </a:p>
        </p:txBody>
      </p:sp>
    </p:spTree>
    <p:extLst>
      <p:ext uri="{BB962C8B-B14F-4D97-AF65-F5344CB8AC3E}">
        <p14:creationId xmlns:p14="http://schemas.microsoft.com/office/powerpoint/2010/main" val="324761435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06CB5D-9F28-5E49-886C-6CC0EC149C3A}"/>
              </a:ext>
            </a:extLst>
          </p:cNvPr>
          <p:cNvSpPr>
            <a:spLocks noGrp="1"/>
          </p:cNvSpPr>
          <p:nvPr>
            <p:ph type="title"/>
          </p:nvPr>
        </p:nvSpPr>
        <p:spPr/>
        <p:txBody>
          <a:bodyPr/>
          <a:lstStyle/>
          <a:p>
            <a:pPr algn="ctr"/>
            <a:r>
              <a:rPr lang="en-US" dirty="0"/>
              <a:t>Forming A Task Force</a:t>
            </a:r>
          </a:p>
        </p:txBody>
      </p:sp>
      <p:sp>
        <p:nvSpPr>
          <p:cNvPr id="3" name="Content Placeholder 2">
            <a:extLst>
              <a:ext uri="{FF2B5EF4-FFF2-40B4-BE49-F238E27FC236}">
                <a16:creationId xmlns:a16="http://schemas.microsoft.com/office/drawing/2014/main" id="{90808FD5-AC67-4B43-8E69-747EC1726A72}"/>
              </a:ext>
            </a:extLst>
          </p:cNvPr>
          <p:cNvSpPr>
            <a:spLocks noGrp="1"/>
          </p:cNvSpPr>
          <p:nvPr>
            <p:ph idx="1"/>
          </p:nvPr>
        </p:nvSpPr>
        <p:spPr/>
        <p:txBody>
          <a:bodyPr>
            <a:normAutofit fontScale="92500" lnSpcReduction="20000"/>
          </a:bodyPr>
          <a:lstStyle/>
          <a:p>
            <a:r>
              <a:rPr lang="en-US" dirty="0"/>
              <a:t>Attempts to respond to these needs through uncoordinated and unrelated responses of individual agencies and organizations are met with frustration, inefficiency, increased suffering to the victim, and freedom for the perpetrator. </a:t>
            </a:r>
          </a:p>
          <a:p>
            <a:r>
              <a:rPr lang="en-US" dirty="0"/>
              <a:t>Responding to the victims and conducting the criminal investigation are not mutually exclusive. Effective task force collaboration anticipates these needs and becomes a unified resource for local anti-trafficking efforts. </a:t>
            </a:r>
          </a:p>
          <a:p>
            <a:r>
              <a:rPr lang="en-US" dirty="0"/>
              <a:t>To end this, task forces should be transparent about what services and populations they are able to serve. </a:t>
            </a:r>
          </a:p>
          <a:p>
            <a:r>
              <a:rPr lang="en-US" dirty="0"/>
              <a:t>Several states create task forces through legislation. This could be checked out on: </a:t>
            </a:r>
            <a:r>
              <a:rPr lang="en-US" u="sng" dirty="0">
                <a:hlinkClick r:id="rId2" tooltip="External Link"/>
              </a:rPr>
              <a:t>Polaris Project’s State Ratings Map.</a:t>
            </a:r>
            <a:r>
              <a:rPr lang="en-US" dirty="0"/>
              <a:t>  </a:t>
            </a:r>
          </a:p>
          <a:p>
            <a:r>
              <a:rPr lang="en-US" dirty="0"/>
              <a:t>States with legislatively mandated task forces often prescribe the membership, duties, and other characteristics in the law enacting the task force. </a:t>
            </a:r>
          </a:p>
        </p:txBody>
      </p:sp>
    </p:spTree>
    <p:extLst>
      <p:ext uri="{BB962C8B-B14F-4D97-AF65-F5344CB8AC3E}">
        <p14:creationId xmlns:p14="http://schemas.microsoft.com/office/powerpoint/2010/main" val="245304086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A76E8C-4A04-4B44-9D39-1CAE340F08E1}"/>
              </a:ext>
            </a:extLst>
          </p:cNvPr>
          <p:cNvSpPr>
            <a:spLocks noGrp="1"/>
          </p:cNvSpPr>
          <p:nvPr>
            <p:ph type="title"/>
          </p:nvPr>
        </p:nvSpPr>
        <p:spPr/>
        <p:txBody>
          <a:bodyPr/>
          <a:lstStyle/>
          <a:p>
            <a:pPr algn="ctr"/>
            <a:r>
              <a:rPr lang="en-US" dirty="0"/>
              <a:t>Collaboration is Essential</a:t>
            </a:r>
          </a:p>
        </p:txBody>
      </p:sp>
      <p:sp>
        <p:nvSpPr>
          <p:cNvPr id="3" name="Content Placeholder 2">
            <a:extLst>
              <a:ext uri="{FF2B5EF4-FFF2-40B4-BE49-F238E27FC236}">
                <a16:creationId xmlns:a16="http://schemas.microsoft.com/office/drawing/2014/main" id="{FB997F42-7C07-4B4F-AEA6-19C7450CFFE1}"/>
              </a:ext>
            </a:extLst>
          </p:cNvPr>
          <p:cNvSpPr>
            <a:spLocks noGrp="1"/>
          </p:cNvSpPr>
          <p:nvPr>
            <p:ph idx="1"/>
          </p:nvPr>
        </p:nvSpPr>
        <p:spPr/>
        <p:txBody>
          <a:bodyPr/>
          <a:lstStyle/>
          <a:p>
            <a:r>
              <a:rPr lang="en-US" dirty="0"/>
              <a:t>Task forces that work through initial or longstanding collaboration challenges find it difficult but worthwhile endeavor. Everyone wants to make a greater impact on the problem. Task forces with effective collaboration find partners to be the greatest strength in fighting this crime and supporting its victims, and a valued resource rather than an impediment. </a:t>
            </a:r>
          </a:p>
        </p:txBody>
      </p:sp>
    </p:spTree>
    <p:extLst>
      <p:ext uri="{BB962C8B-B14F-4D97-AF65-F5344CB8AC3E}">
        <p14:creationId xmlns:p14="http://schemas.microsoft.com/office/powerpoint/2010/main" val="272869486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E7AC7B-39BB-6647-BA2B-87E25BBACBDD}"/>
              </a:ext>
            </a:extLst>
          </p:cNvPr>
          <p:cNvSpPr>
            <a:spLocks noGrp="1"/>
          </p:cNvSpPr>
          <p:nvPr>
            <p:ph type="title"/>
          </p:nvPr>
        </p:nvSpPr>
        <p:spPr/>
        <p:txBody>
          <a:bodyPr/>
          <a:lstStyle/>
          <a:p>
            <a:pPr algn="ctr"/>
            <a:r>
              <a:rPr lang="en-US" dirty="0"/>
              <a:t>Resources 2: Forming A Task Force</a:t>
            </a:r>
          </a:p>
        </p:txBody>
      </p:sp>
      <p:sp>
        <p:nvSpPr>
          <p:cNvPr id="3" name="Content Placeholder 2">
            <a:extLst>
              <a:ext uri="{FF2B5EF4-FFF2-40B4-BE49-F238E27FC236}">
                <a16:creationId xmlns:a16="http://schemas.microsoft.com/office/drawing/2014/main" id="{34A0E5CA-ED88-AE4B-ABA0-7DC0199CCA5A}"/>
              </a:ext>
            </a:extLst>
          </p:cNvPr>
          <p:cNvSpPr>
            <a:spLocks noGrp="1"/>
          </p:cNvSpPr>
          <p:nvPr>
            <p:ph idx="1"/>
          </p:nvPr>
        </p:nvSpPr>
        <p:spPr>
          <a:xfrm>
            <a:off x="1371600" y="2286000"/>
            <a:ext cx="10091854" cy="4204010"/>
          </a:xfrm>
        </p:spPr>
        <p:txBody>
          <a:bodyPr>
            <a:normAutofit/>
          </a:bodyPr>
          <a:lstStyle/>
          <a:p>
            <a:r>
              <a:rPr lang="en-US" dirty="0"/>
              <a:t>Task Force Planning </a:t>
            </a:r>
          </a:p>
          <a:p>
            <a:pPr marL="457200" indent="-457200">
              <a:buFont typeface="+mj-lt"/>
              <a:buAutoNum type="arabicPeriod"/>
            </a:pPr>
            <a:r>
              <a:rPr lang="en-US" dirty="0">
                <a:hlinkClick r:id="rId2"/>
              </a:rPr>
              <a:t>City of Houston Human Trafficking Strategic Plan Strategic</a:t>
            </a:r>
            <a:r>
              <a:rPr lang="en-US" dirty="0"/>
              <a:t> plan provides an example of how Houston aims to effectively combat and end human trafficking within the city.</a:t>
            </a:r>
          </a:p>
          <a:p>
            <a:pPr marL="457200" indent="-457200">
              <a:buFont typeface="+mj-lt"/>
              <a:buAutoNum type="arabicPeriod"/>
            </a:pPr>
            <a:r>
              <a:rPr lang="en-US" dirty="0">
                <a:hlinkClick r:id="rId3"/>
              </a:rPr>
              <a:t>Strategic Planning Toolkit</a:t>
            </a:r>
            <a:r>
              <a:rPr lang="en-US" dirty="0"/>
              <a:t> Developed by the Office for Victims of Crime Training and Technical Assistance Center (OVC TTAC), this guide provides direction for victim service organizations at the state and local level looking to assess future organizational direction.</a:t>
            </a:r>
          </a:p>
          <a:p>
            <a:pPr marL="457200" indent="-457200">
              <a:buFont typeface="+mj-lt"/>
              <a:buAutoNum type="arabicPeriod"/>
            </a:pPr>
            <a:r>
              <a:rPr lang="en-US" dirty="0">
                <a:hlinkClick r:id="rId4" tooltip="External Link"/>
              </a:rPr>
              <a:t>Wisconsin Human Trafficking Protocol and Resource Manual (2011)</a:t>
            </a:r>
            <a:r>
              <a:rPr lang="en-US" dirty="0"/>
              <a:t> This is a manual assisting Wisconsin-based service providers in addressing human trafficking. It includes useful information about working with victims, the ways in which victims may come into contact with different local and state systems, and procedural ideas for response.</a:t>
            </a:r>
          </a:p>
          <a:p>
            <a:pPr marL="457200" indent="-457200">
              <a:buFont typeface="+mj-lt"/>
              <a:buAutoNum type="arabicPeriod"/>
            </a:pPr>
            <a:endParaRPr lang="en-US" dirty="0"/>
          </a:p>
        </p:txBody>
      </p:sp>
    </p:spTree>
    <p:extLst>
      <p:ext uri="{BB962C8B-B14F-4D97-AF65-F5344CB8AC3E}">
        <p14:creationId xmlns:p14="http://schemas.microsoft.com/office/powerpoint/2010/main" val="262661579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DC434E-4DEB-8143-ADF7-DD58F04C990B}"/>
              </a:ext>
            </a:extLst>
          </p:cNvPr>
          <p:cNvSpPr>
            <a:spLocks noGrp="1"/>
          </p:cNvSpPr>
          <p:nvPr>
            <p:ph type="title"/>
          </p:nvPr>
        </p:nvSpPr>
        <p:spPr/>
        <p:txBody>
          <a:bodyPr/>
          <a:lstStyle/>
          <a:p>
            <a:pPr algn="ctr"/>
            <a:r>
              <a:rPr lang="en-US" dirty="0"/>
              <a:t>2.1: Advantages of a Task Force</a:t>
            </a:r>
          </a:p>
        </p:txBody>
      </p:sp>
      <p:sp>
        <p:nvSpPr>
          <p:cNvPr id="3" name="Content Placeholder 2">
            <a:extLst>
              <a:ext uri="{FF2B5EF4-FFF2-40B4-BE49-F238E27FC236}">
                <a16:creationId xmlns:a16="http://schemas.microsoft.com/office/drawing/2014/main" id="{26B12FB0-ED95-974A-87F1-1163D9AD357A}"/>
              </a:ext>
            </a:extLst>
          </p:cNvPr>
          <p:cNvSpPr>
            <a:spLocks noGrp="1"/>
          </p:cNvSpPr>
          <p:nvPr>
            <p:ph idx="1"/>
          </p:nvPr>
        </p:nvSpPr>
        <p:spPr>
          <a:xfrm>
            <a:off x="1219201" y="1694985"/>
            <a:ext cx="10734906" cy="4928839"/>
          </a:xfrm>
        </p:spPr>
        <p:txBody>
          <a:bodyPr>
            <a:normAutofit fontScale="92500" lnSpcReduction="10000"/>
          </a:bodyPr>
          <a:lstStyle/>
          <a:p>
            <a:r>
              <a:rPr lang="en-US" dirty="0"/>
              <a:t>The advantages of a task force include: </a:t>
            </a:r>
          </a:p>
          <a:p>
            <a:pPr marL="457200" indent="-457200">
              <a:buFont typeface="+mj-lt"/>
              <a:buAutoNum type="arabicPeriod"/>
            </a:pPr>
            <a:r>
              <a:rPr lang="en-US" dirty="0"/>
              <a:t>Opportunities to develop collaborative relationships: Task forces create an environment where agencies involved in local anti-trafficking efforts, or seeking to become involved, can learn the roles and capacities of the other agencies. </a:t>
            </a:r>
          </a:p>
          <a:p>
            <a:pPr marL="457200" indent="-457200">
              <a:buFont typeface="+mj-lt"/>
              <a:buAutoNum type="arabicPeriod"/>
            </a:pPr>
            <a:r>
              <a:rPr lang="en-US" dirty="0"/>
              <a:t>Leveraging resources: No single organization has the capacity or ability to handle all aspects of responding to human trafficking. Each organization has abilities and limitations. While a local law enforcement agency has immediate response capabilities, it may lack investigative resources that require coordination with federal law enforcement agencies.</a:t>
            </a:r>
          </a:p>
          <a:p>
            <a:pPr marL="457200" indent="-457200">
              <a:buFont typeface="+mj-lt"/>
              <a:buAutoNum type="arabicPeriod"/>
            </a:pPr>
            <a:r>
              <a:rPr lang="en-US" dirty="0"/>
              <a:t>Greater agency buy-in or support of anti-trafficking efforts: Task force partners can leverage their success to gain greater agency buy-in or support of anti-trafficking efforts. Successful task force collaboration can also assist both victim service providers and law enforcement in the application and obtaining of grants.</a:t>
            </a:r>
          </a:p>
          <a:p>
            <a:pPr marL="457200" indent="-457200">
              <a:buFont typeface="+mj-lt"/>
              <a:buAutoNum type="arabicPeriod"/>
            </a:pPr>
            <a:r>
              <a:rPr lang="en-US" dirty="0"/>
              <a:t>Joint training opportunities: Task force members can also assist each other when conducting training on human trafficking for both professionals and the public. Working together, task force partners can model how they respond to trafficking and can promote all the partners' capabilities in a coordinated response.</a:t>
            </a:r>
          </a:p>
        </p:txBody>
      </p:sp>
    </p:spTree>
    <p:extLst>
      <p:ext uri="{BB962C8B-B14F-4D97-AF65-F5344CB8AC3E}">
        <p14:creationId xmlns:p14="http://schemas.microsoft.com/office/powerpoint/2010/main" val="123238063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5AC1AF-E79A-B041-9FA3-930F8ACC35AA}"/>
              </a:ext>
            </a:extLst>
          </p:cNvPr>
          <p:cNvSpPr>
            <a:spLocks noGrp="1"/>
          </p:cNvSpPr>
          <p:nvPr>
            <p:ph type="title"/>
          </p:nvPr>
        </p:nvSpPr>
        <p:spPr/>
        <p:txBody>
          <a:bodyPr/>
          <a:lstStyle/>
          <a:p>
            <a:pPr algn="ctr"/>
            <a:r>
              <a:rPr lang="en-US" dirty="0"/>
              <a:t>2.2: Purpose &amp; Focus</a:t>
            </a:r>
          </a:p>
        </p:txBody>
      </p:sp>
      <p:sp>
        <p:nvSpPr>
          <p:cNvPr id="3" name="Content Placeholder 2">
            <a:extLst>
              <a:ext uri="{FF2B5EF4-FFF2-40B4-BE49-F238E27FC236}">
                <a16:creationId xmlns:a16="http://schemas.microsoft.com/office/drawing/2014/main" id="{79AC48C1-6B07-5C4F-A9BD-4DE956A2933D}"/>
              </a:ext>
            </a:extLst>
          </p:cNvPr>
          <p:cNvSpPr>
            <a:spLocks noGrp="1"/>
          </p:cNvSpPr>
          <p:nvPr>
            <p:ph idx="1"/>
          </p:nvPr>
        </p:nvSpPr>
        <p:spPr>
          <a:xfrm>
            <a:off x="1048215" y="1828800"/>
            <a:ext cx="11143785" cy="5029200"/>
          </a:xfrm>
        </p:spPr>
        <p:txBody>
          <a:bodyPr>
            <a:normAutofit/>
          </a:bodyPr>
          <a:lstStyle/>
          <a:p>
            <a:r>
              <a:rPr lang="en-US" dirty="0"/>
              <a:t>A multidisciplinary anti-human trafficking task force is intended to support and encourage a collaborative effort among local and federal law enforcement, prosecutors, and victim service providers to work together to provide comprehensive services in order to discover and respond effectively to human trafficking.</a:t>
            </a:r>
          </a:p>
          <a:p>
            <a:r>
              <a:rPr lang="en-US" dirty="0"/>
              <a:t>In a broad context, task force efforts should pursue: </a:t>
            </a:r>
          </a:p>
          <a:p>
            <a:pPr marL="457200" indent="-457200">
              <a:buFont typeface="+mj-lt"/>
              <a:buAutoNum type="arabicPeriod"/>
            </a:pPr>
            <a:r>
              <a:rPr lang="en-US" dirty="0"/>
              <a:t>Identification of victims of trafficking and effective delivery of comprehensive services.</a:t>
            </a:r>
          </a:p>
          <a:p>
            <a:pPr marL="457200" indent="-457200">
              <a:buFont typeface="+mj-lt"/>
              <a:buAutoNum type="arabicPeriod"/>
            </a:pPr>
            <a:r>
              <a:rPr lang="en-US" dirty="0"/>
              <a:t>Identification of offenders through reactive and proactive investigations and prosecutions at both the local and federal levels when appropriate.</a:t>
            </a:r>
          </a:p>
          <a:p>
            <a:pPr marL="457200" indent="-457200">
              <a:buFont typeface="+mj-lt"/>
              <a:buAutoNum type="arabicPeriod"/>
            </a:pPr>
            <a:r>
              <a:rPr lang="en-US" dirty="0"/>
              <a:t>Training law enforcement and victim service personnel.</a:t>
            </a:r>
          </a:p>
          <a:p>
            <a:pPr marL="457200" indent="-457200">
              <a:buFont typeface="+mj-lt"/>
              <a:buAutoNum type="arabicPeriod"/>
            </a:pPr>
            <a:r>
              <a:rPr lang="en-US" dirty="0"/>
              <a:t>Raising awareness of both human trafficking and the response efforts within the community served by the task force.</a:t>
            </a:r>
          </a:p>
          <a:p>
            <a:pPr>
              <a:buFont typeface="Wingdings" pitchFamily="2" charset="2"/>
              <a:buChar char="§"/>
            </a:pPr>
            <a:r>
              <a:rPr lang="en-US" dirty="0"/>
              <a:t>A task force should have a mission, a clearly defined purpose, goals, and objectives. Once these elements are articulated and established, the task force has the guidance it needs to determine the best partnerships to meet the commitments incorporated in those statements.</a:t>
            </a:r>
          </a:p>
        </p:txBody>
      </p:sp>
    </p:spTree>
    <p:extLst>
      <p:ext uri="{BB962C8B-B14F-4D97-AF65-F5344CB8AC3E}">
        <p14:creationId xmlns:p14="http://schemas.microsoft.com/office/powerpoint/2010/main" val="220841580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8FA73D-9CA1-1146-A25C-F886A6058D51}"/>
              </a:ext>
            </a:extLst>
          </p:cNvPr>
          <p:cNvSpPr>
            <a:spLocks noGrp="1"/>
          </p:cNvSpPr>
          <p:nvPr>
            <p:ph type="title"/>
          </p:nvPr>
        </p:nvSpPr>
        <p:spPr/>
        <p:txBody>
          <a:bodyPr/>
          <a:lstStyle/>
          <a:p>
            <a:pPr algn="ctr"/>
            <a:r>
              <a:rPr lang="en-US" dirty="0"/>
              <a:t>2.3: Assessing the Problem</a:t>
            </a:r>
          </a:p>
        </p:txBody>
      </p:sp>
      <p:sp>
        <p:nvSpPr>
          <p:cNvPr id="3" name="Content Placeholder 2">
            <a:extLst>
              <a:ext uri="{FF2B5EF4-FFF2-40B4-BE49-F238E27FC236}">
                <a16:creationId xmlns:a16="http://schemas.microsoft.com/office/drawing/2014/main" id="{F3DBE15A-62E0-2C41-BC93-E8D555DADAC9}"/>
              </a:ext>
            </a:extLst>
          </p:cNvPr>
          <p:cNvSpPr>
            <a:spLocks noGrp="1"/>
          </p:cNvSpPr>
          <p:nvPr>
            <p:ph idx="1"/>
          </p:nvPr>
        </p:nvSpPr>
        <p:spPr/>
        <p:txBody>
          <a:bodyPr/>
          <a:lstStyle/>
          <a:p>
            <a:r>
              <a:rPr lang="en-US" dirty="0"/>
              <a:t>Task forces should conduct an assessment in order to discover if activity within vulnerable populations or behaviors and practices within suspect locales, establishments, criminal groups, or individuals is indicative of human trafficking.</a:t>
            </a:r>
          </a:p>
          <a:p>
            <a:r>
              <a:rPr lang="en-US" dirty="0"/>
              <a:t>Even though all 50 states now have their own laws regarding human trafficking, state laws may differ from the federal definition of human trafficking, and it can take several years for these laws to become routinely enforced. As a result, trafficking investigations and prosecutions at the state level may be delayed; therefore, law enforcement arrest data may not reflect current or significant levels of trafficking.</a:t>
            </a:r>
          </a:p>
          <a:p>
            <a:r>
              <a:rPr lang="en-US" dirty="0"/>
              <a:t>The lack of arrests should never be construed as evidence that human trafficking is </a:t>
            </a:r>
            <a:r>
              <a:rPr lang="en-US" i="1" dirty="0"/>
              <a:t>not</a:t>
            </a:r>
            <a:r>
              <a:rPr lang="en-US" dirty="0"/>
              <a:t> occurring in a jurisdiction. It is important for the task force to understand all the legal tools that could be employed in the fight against human trafficking.</a:t>
            </a:r>
          </a:p>
        </p:txBody>
      </p:sp>
    </p:spTree>
    <p:extLst>
      <p:ext uri="{BB962C8B-B14F-4D97-AF65-F5344CB8AC3E}">
        <p14:creationId xmlns:p14="http://schemas.microsoft.com/office/powerpoint/2010/main" val="279483389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C6C0CC-4EDC-2948-92B0-2B54AEBC377C}"/>
              </a:ext>
            </a:extLst>
          </p:cNvPr>
          <p:cNvSpPr>
            <a:spLocks noGrp="1"/>
          </p:cNvSpPr>
          <p:nvPr>
            <p:ph type="title"/>
          </p:nvPr>
        </p:nvSpPr>
        <p:spPr/>
        <p:txBody>
          <a:bodyPr/>
          <a:lstStyle/>
          <a:p>
            <a:pPr algn="ctr"/>
            <a:r>
              <a:rPr lang="en-US" dirty="0"/>
              <a:t>Resources 2.3: Assessing the Problem</a:t>
            </a:r>
          </a:p>
        </p:txBody>
      </p:sp>
      <p:sp>
        <p:nvSpPr>
          <p:cNvPr id="3" name="Content Placeholder 2">
            <a:extLst>
              <a:ext uri="{FF2B5EF4-FFF2-40B4-BE49-F238E27FC236}">
                <a16:creationId xmlns:a16="http://schemas.microsoft.com/office/drawing/2014/main" id="{7C925575-BF93-2449-929D-F28D28490FEA}"/>
              </a:ext>
            </a:extLst>
          </p:cNvPr>
          <p:cNvSpPr>
            <a:spLocks noGrp="1"/>
          </p:cNvSpPr>
          <p:nvPr>
            <p:ph idx="1"/>
          </p:nvPr>
        </p:nvSpPr>
        <p:spPr>
          <a:xfrm>
            <a:off x="1371600" y="1717288"/>
            <a:ext cx="10225668" cy="5140712"/>
          </a:xfrm>
        </p:spPr>
        <p:txBody>
          <a:bodyPr>
            <a:normAutofit/>
          </a:bodyPr>
          <a:lstStyle/>
          <a:p>
            <a:r>
              <a:rPr lang="en-US" dirty="0"/>
              <a:t>Evaluation &amp; Assessment Tools </a:t>
            </a:r>
          </a:p>
          <a:p>
            <a:pPr marL="457200" indent="-457200">
              <a:buFont typeface="+mj-lt"/>
              <a:buAutoNum type="arabicPeriod"/>
            </a:pPr>
            <a:r>
              <a:rPr lang="en-US" dirty="0">
                <a:hlinkClick r:id="rId2"/>
              </a:rPr>
              <a:t>Guide To Protecting Human Subjects (2010)</a:t>
            </a:r>
            <a:r>
              <a:rPr lang="en-US" dirty="0"/>
              <a:t>  Part of OVC’s Technical Assistance Guide Series, this guide provides basic information about the federal regulations that protect the privacy and confidentiality of persons involved in research (i.e., human subjects) and explains how they pertain to your needs assessment or program evaluation.</a:t>
            </a:r>
          </a:p>
          <a:p>
            <a:pPr marL="457200" indent="-457200">
              <a:buFont typeface="+mj-lt"/>
              <a:buAutoNum type="arabicPeriod"/>
            </a:pPr>
            <a:r>
              <a:rPr lang="en-US" dirty="0">
                <a:hlinkClick r:id="rId3" tooltip="External Link"/>
              </a:rPr>
              <a:t>The National Fusion Center Association</a:t>
            </a:r>
            <a:r>
              <a:rPr lang="en-US" dirty="0"/>
              <a:t> These centers analyze information and identify trends to share timely intelligence with federal, state, and local law enforcement, including the Department of Homeland Security, which then further shares this information with other members of the intelligence community.</a:t>
            </a:r>
          </a:p>
          <a:p>
            <a:r>
              <a:rPr lang="en-US" dirty="0"/>
              <a:t>Needs Assessment Guides</a:t>
            </a:r>
          </a:p>
          <a:p>
            <a:pPr marL="457200" indent="-457200">
              <a:buFont typeface="+mj-lt"/>
              <a:buAutoNum type="arabicPeriod"/>
            </a:pPr>
            <a:r>
              <a:rPr lang="en-US" dirty="0">
                <a:hlinkClick r:id="rId4" tooltip="External Link"/>
              </a:rPr>
              <a:t>Creating a Human Trafficking Strategic Plan to Protect and Heal Native Children and Youth</a:t>
            </a:r>
            <a:br>
              <a:rPr lang="en-US" dirty="0"/>
            </a:br>
            <a:r>
              <a:rPr lang="en-US" dirty="0"/>
              <a:t>This fillable worksheet, from the National Council of Juvenile and Family Courts, walks through several questions that assess the needs and abilities of a community to address child victims of human trafficking in the Native American community.</a:t>
            </a:r>
          </a:p>
          <a:p>
            <a:pPr marL="457200" indent="-457200">
              <a:buFont typeface="+mj-lt"/>
              <a:buAutoNum type="arabicPeriod"/>
            </a:pPr>
            <a:endParaRPr lang="en-US" dirty="0"/>
          </a:p>
        </p:txBody>
      </p:sp>
    </p:spTree>
    <p:extLst>
      <p:ext uri="{BB962C8B-B14F-4D97-AF65-F5344CB8AC3E}">
        <p14:creationId xmlns:p14="http://schemas.microsoft.com/office/powerpoint/2010/main" val="64103356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C3B12F-08EB-9540-AE08-4FAD3FC336D2}"/>
              </a:ext>
            </a:extLst>
          </p:cNvPr>
          <p:cNvSpPr>
            <a:spLocks noGrp="1"/>
          </p:cNvSpPr>
          <p:nvPr>
            <p:ph type="title"/>
          </p:nvPr>
        </p:nvSpPr>
        <p:spPr/>
        <p:txBody>
          <a:bodyPr/>
          <a:lstStyle/>
          <a:p>
            <a:pPr algn="ctr"/>
            <a:r>
              <a:rPr lang="en-US" dirty="0"/>
              <a:t>2.4: Gaining Support for a Task Force</a:t>
            </a:r>
          </a:p>
        </p:txBody>
      </p:sp>
      <p:sp>
        <p:nvSpPr>
          <p:cNvPr id="3" name="Content Placeholder 2">
            <a:extLst>
              <a:ext uri="{FF2B5EF4-FFF2-40B4-BE49-F238E27FC236}">
                <a16:creationId xmlns:a16="http://schemas.microsoft.com/office/drawing/2014/main" id="{56C2B42D-7159-1940-AA23-350A7CD645BC}"/>
              </a:ext>
            </a:extLst>
          </p:cNvPr>
          <p:cNvSpPr>
            <a:spLocks noGrp="1"/>
          </p:cNvSpPr>
          <p:nvPr>
            <p:ph idx="1"/>
          </p:nvPr>
        </p:nvSpPr>
        <p:spPr>
          <a:xfrm>
            <a:off x="1371600" y="1694985"/>
            <a:ext cx="10604810" cy="5163015"/>
          </a:xfrm>
        </p:spPr>
        <p:txBody>
          <a:bodyPr>
            <a:normAutofit fontScale="92500" lnSpcReduction="10000"/>
          </a:bodyPr>
          <a:lstStyle/>
          <a:p>
            <a:r>
              <a:rPr lang="en-US" dirty="0"/>
              <a:t>Gaining leadership support should be a goal of the frontline personnel who serve victims or investigate cases of human trafficking.</a:t>
            </a:r>
          </a:p>
          <a:p>
            <a:r>
              <a:rPr lang="en-US" dirty="0"/>
              <a:t>Experience shows that the early success of a task force is usually a result of the passion and commitment of a small group of individuals, from both the law enforcement and victim service sectors. These individuals commit to work together to identify victims and incidents of trafficking, often with varying levels of interest or commitment from the organization's leadership. </a:t>
            </a:r>
          </a:p>
          <a:p>
            <a:r>
              <a:rPr lang="en-US" dirty="0"/>
              <a:t>With successful outcomes—in serving victims, investigating cases, and creating broader and stronger collaborative partnerships—the interest of the organizational leadership will likely increase.</a:t>
            </a:r>
          </a:p>
          <a:p>
            <a:r>
              <a:rPr lang="en-US" dirty="0"/>
              <a:t>Most commonly, the support for the task force will come from the following offices: </a:t>
            </a:r>
          </a:p>
          <a:p>
            <a:pPr marL="457200" indent="-457200">
              <a:buFont typeface="+mj-lt"/>
              <a:buAutoNum type="arabicPeriod"/>
            </a:pPr>
            <a:r>
              <a:rPr lang="en-US" dirty="0"/>
              <a:t>Chiefs of police or sheriffs</a:t>
            </a:r>
          </a:p>
          <a:p>
            <a:pPr marL="457200" indent="-457200">
              <a:buFont typeface="+mj-lt"/>
              <a:buAutoNum type="arabicPeriod"/>
            </a:pPr>
            <a:r>
              <a:rPr lang="en-US" dirty="0"/>
              <a:t>Child welfare and child protection agencies </a:t>
            </a:r>
          </a:p>
          <a:p>
            <a:pPr marL="457200" indent="-457200">
              <a:buFont typeface="+mj-lt"/>
              <a:buAutoNum type="arabicPeriod"/>
            </a:pPr>
            <a:r>
              <a:rPr lang="en-US" dirty="0"/>
              <a:t>Immigrant advocacy and service organizations</a:t>
            </a:r>
          </a:p>
          <a:p>
            <a:pPr marL="457200" indent="-457200">
              <a:buFont typeface="+mj-lt"/>
              <a:buAutoNum type="arabicPeriod"/>
            </a:pPr>
            <a:r>
              <a:rPr lang="en-US" dirty="0"/>
              <a:t>State attorneys general and district prosecutors’ office</a:t>
            </a:r>
          </a:p>
          <a:p>
            <a:pPr marL="457200" indent="-457200">
              <a:buFont typeface="+mj-lt"/>
              <a:buAutoNum type="arabicPeriod"/>
            </a:pPr>
            <a:r>
              <a:rPr lang="en-US" dirty="0"/>
              <a:t>Local U.S. Attorney’s Offices (USAO)</a:t>
            </a:r>
          </a:p>
        </p:txBody>
      </p:sp>
    </p:spTree>
    <p:extLst>
      <p:ext uri="{BB962C8B-B14F-4D97-AF65-F5344CB8AC3E}">
        <p14:creationId xmlns:p14="http://schemas.microsoft.com/office/powerpoint/2010/main" val="345630226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A1BA9A-7A1D-804E-93CC-182964516301}"/>
              </a:ext>
            </a:extLst>
          </p:cNvPr>
          <p:cNvSpPr>
            <a:spLocks noGrp="1"/>
          </p:cNvSpPr>
          <p:nvPr>
            <p:ph type="title"/>
          </p:nvPr>
        </p:nvSpPr>
        <p:spPr/>
        <p:txBody>
          <a:bodyPr/>
          <a:lstStyle/>
          <a:p>
            <a:pPr algn="ctr"/>
            <a:r>
              <a:rPr lang="en-US" dirty="0"/>
              <a:t>Gaining Wider Public Support</a:t>
            </a:r>
          </a:p>
        </p:txBody>
      </p:sp>
      <p:sp>
        <p:nvSpPr>
          <p:cNvPr id="3" name="Content Placeholder 2">
            <a:extLst>
              <a:ext uri="{FF2B5EF4-FFF2-40B4-BE49-F238E27FC236}">
                <a16:creationId xmlns:a16="http://schemas.microsoft.com/office/drawing/2014/main" id="{97DCE0E3-4019-6045-8572-A637312AF0E1}"/>
              </a:ext>
            </a:extLst>
          </p:cNvPr>
          <p:cNvSpPr>
            <a:spLocks noGrp="1"/>
          </p:cNvSpPr>
          <p:nvPr>
            <p:ph idx="1"/>
          </p:nvPr>
        </p:nvSpPr>
        <p:spPr>
          <a:xfrm>
            <a:off x="1371600" y="2285999"/>
            <a:ext cx="10203366" cy="4047893"/>
          </a:xfrm>
        </p:spPr>
        <p:txBody>
          <a:bodyPr/>
          <a:lstStyle/>
          <a:p>
            <a:r>
              <a:rPr lang="en-US" dirty="0"/>
              <a:t>An additional source of support for the creation of a task force is the wider community. The public’s interest in human trafficking—and the response to trafficking—led to the creation of a sector of organizations that advocate for victims, and work to mobilize a response to human trafficking, but often are not involved in providing direct services to victims.</a:t>
            </a:r>
          </a:p>
          <a:p>
            <a:r>
              <a:rPr lang="en-US" dirty="0"/>
              <a:t>These organizations, which may operate on a local, national, or global level, may have tremendous social capital that can be helpful in the creation, sustainment, or growth of a task force’s capacities. </a:t>
            </a:r>
          </a:p>
          <a:p>
            <a:r>
              <a:rPr lang="en-US" dirty="0"/>
              <a:t>While some may provide victim services (or fund agencies that provide services), their focus is on mobilizing action against human trafficking and advocating for victims, survivors, and policy changes in support of anti-trafficking activities.</a:t>
            </a:r>
          </a:p>
        </p:txBody>
      </p:sp>
    </p:spTree>
    <p:extLst>
      <p:ext uri="{BB962C8B-B14F-4D97-AF65-F5344CB8AC3E}">
        <p14:creationId xmlns:p14="http://schemas.microsoft.com/office/powerpoint/2010/main" val="5139522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A2B3EB-5B91-5141-BDFF-58312AD3CC15}"/>
              </a:ext>
            </a:extLst>
          </p:cNvPr>
          <p:cNvSpPr>
            <a:spLocks noGrp="1"/>
          </p:cNvSpPr>
          <p:nvPr>
            <p:ph type="title"/>
          </p:nvPr>
        </p:nvSpPr>
        <p:spPr/>
        <p:txBody>
          <a:bodyPr/>
          <a:lstStyle/>
          <a:p>
            <a:pPr algn="ctr"/>
            <a:r>
              <a:rPr lang="en-US" dirty="0"/>
              <a:t>Who is a Victim?</a:t>
            </a:r>
          </a:p>
        </p:txBody>
      </p:sp>
      <p:sp>
        <p:nvSpPr>
          <p:cNvPr id="3" name="Content Placeholder 2">
            <a:extLst>
              <a:ext uri="{FF2B5EF4-FFF2-40B4-BE49-F238E27FC236}">
                <a16:creationId xmlns:a16="http://schemas.microsoft.com/office/drawing/2014/main" id="{C576680D-33BB-0C4C-9DAD-DD9E2130E740}"/>
              </a:ext>
            </a:extLst>
          </p:cNvPr>
          <p:cNvSpPr>
            <a:spLocks noGrp="1"/>
          </p:cNvSpPr>
          <p:nvPr>
            <p:ph idx="1"/>
          </p:nvPr>
        </p:nvSpPr>
        <p:spPr>
          <a:xfrm>
            <a:off x="1371599" y="2041071"/>
            <a:ext cx="10025743" cy="4310743"/>
          </a:xfrm>
        </p:spPr>
        <p:txBody>
          <a:bodyPr>
            <a:normAutofit lnSpcReduction="10000"/>
          </a:bodyPr>
          <a:lstStyle/>
          <a:p>
            <a:r>
              <a:rPr lang="en-US" dirty="0"/>
              <a:t>Human trafficking victims could be men, women, transgender people, adults, minors, U.S. Citizens, legal permanent residents, or foreign nationals. </a:t>
            </a:r>
          </a:p>
          <a:p>
            <a:r>
              <a:rPr lang="en-US" dirty="0"/>
              <a:t>Any person under the age of 18 who engages in commercial sex acts, regardless of the use of force, fraud, coercion, is a victim of human trafficking -- even if they consent to the commercial sex act. </a:t>
            </a:r>
          </a:p>
          <a:p>
            <a:r>
              <a:rPr lang="en-US" dirty="0"/>
              <a:t>Vulnerability plays a significant role in who the victim ultimately is. With the United States, some of the most highly vulnerable populations include undocumented workers, runaway and homeless youths, individuals with substance abuse or addiction issues, and low-income individuals. </a:t>
            </a:r>
          </a:p>
          <a:p>
            <a:r>
              <a:rPr lang="en-US" dirty="0"/>
              <a:t>However, individuals of all income and education levels can be trafficked. </a:t>
            </a:r>
          </a:p>
          <a:p>
            <a:r>
              <a:rPr lang="en-US" dirty="0"/>
              <a:t>Factors that result in individuals becoming vulnerable are the desire to have a better life, lack of employment, unstable home, a disability, or the desire to escape physical and/or sexual abuse. </a:t>
            </a:r>
          </a:p>
        </p:txBody>
      </p:sp>
    </p:spTree>
    <p:extLst>
      <p:ext uri="{BB962C8B-B14F-4D97-AF65-F5344CB8AC3E}">
        <p14:creationId xmlns:p14="http://schemas.microsoft.com/office/powerpoint/2010/main" val="127798664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E2997D-46B3-C048-A247-769FBCFF30D0}"/>
              </a:ext>
            </a:extLst>
          </p:cNvPr>
          <p:cNvSpPr>
            <a:spLocks noGrp="1"/>
          </p:cNvSpPr>
          <p:nvPr>
            <p:ph type="title"/>
          </p:nvPr>
        </p:nvSpPr>
        <p:spPr/>
        <p:txBody>
          <a:bodyPr/>
          <a:lstStyle/>
          <a:p>
            <a:pPr algn="ctr"/>
            <a:r>
              <a:rPr lang="en-US" dirty="0"/>
              <a:t>2.5: Task Force Models</a:t>
            </a:r>
          </a:p>
        </p:txBody>
      </p:sp>
      <p:sp>
        <p:nvSpPr>
          <p:cNvPr id="3" name="Content Placeholder 2">
            <a:extLst>
              <a:ext uri="{FF2B5EF4-FFF2-40B4-BE49-F238E27FC236}">
                <a16:creationId xmlns:a16="http://schemas.microsoft.com/office/drawing/2014/main" id="{F1EB15E3-9677-0E41-A2D2-DD70EAF555CE}"/>
              </a:ext>
            </a:extLst>
          </p:cNvPr>
          <p:cNvSpPr>
            <a:spLocks noGrp="1"/>
          </p:cNvSpPr>
          <p:nvPr>
            <p:ph idx="1"/>
          </p:nvPr>
        </p:nvSpPr>
        <p:spPr>
          <a:xfrm>
            <a:off x="1371599" y="1761893"/>
            <a:ext cx="10983951" cy="4839629"/>
          </a:xfrm>
        </p:spPr>
        <p:txBody>
          <a:bodyPr>
            <a:normAutofit fontScale="92500" lnSpcReduction="10000"/>
          </a:bodyPr>
          <a:lstStyle/>
          <a:p>
            <a:r>
              <a:rPr lang="en-US" dirty="0"/>
              <a:t>Task force development usually begins with a small team building on a vision for a successful collaborative effort in combating the problem.</a:t>
            </a:r>
          </a:p>
          <a:p>
            <a:r>
              <a:rPr lang="en-US" dirty="0"/>
              <a:t>Each task force is uniquely structured to meet local needs and accommodate local dynamics.</a:t>
            </a:r>
          </a:p>
          <a:p>
            <a:r>
              <a:rPr lang="en-US" dirty="0"/>
              <a:t>With any model outlined below, members share the initial responsibilities to: </a:t>
            </a:r>
          </a:p>
          <a:p>
            <a:pPr marL="457200" indent="-457200">
              <a:buFont typeface="+mj-lt"/>
              <a:buAutoNum type="arabicPeriod"/>
            </a:pPr>
            <a:r>
              <a:rPr lang="en-US" dirty="0"/>
              <a:t>Research and analyze the feasibility of forming a task force. </a:t>
            </a:r>
          </a:p>
          <a:p>
            <a:pPr marL="457200" indent="-457200">
              <a:buFont typeface="+mj-lt"/>
              <a:buAutoNum type="arabicPeriod"/>
            </a:pPr>
            <a:r>
              <a:rPr lang="en-US" dirty="0"/>
              <a:t>Develop the framework for task force structure, operations, roles, and membership. </a:t>
            </a:r>
          </a:p>
          <a:p>
            <a:pPr marL="457200" indent="-457200">
              <a:buFont typeface="+mj-lt"/>
              <a:buAutoNum type="arabicPeriod"/>
            </a:pPr>
            <a:r>
              <a:rPr lang="en-US" dirty="0"/>
              <a:t>Serve as champions and advocates for the formation of the task force. </a:t>
            </a:r>
          </a:p>
          <a:p>
            <a:pPr marL="457200" indent="-457200">
              <a:buFont typeface="+mj-lt"/>
              <a:buAutoNum type="arabicPeriod"/>
            </a:pPr>
            <a:r>
              <a:rPr lang="en-US" dirty="0"/>
              <a:t>Seek out funding and other support for task force operations. </a:t>
            </a:r>
          </a:p>
          <a:p>
            <a:pPr marL="457200" indent="-457200">
              <a:buFont typeface="+mj-lt"/>
              <a:buAutoNum type="arabicPeriod"/>
            </a:pPr>
            <a:r>
              <a:rPr lang="en-US" dirty="0"/>
              <a:t>Ensure that clear, reasonable, and achievable initial goals are set. </a:t>
            </a:r>
          </a:p>
          <a:p>
            <a:pPr marL="457200" indent="-457200">
              <a:buFont typeface="+mj-lt"/>
              <a:buAutoNum type="arabicPeriod"/>
            </a:pPr>
            <a:r>
              <a:rPr lang="en-US" dirty="0"/>
              <a:t>Select a task force leader. </a:t>
            </a:r>
          </a:p>
          <a:p>
            <a:pPr marL="457200" indent="-457200">
              <a:buFont typeface="+mj-lt"/>
              <a:buAutoNum type="arabicPeriod"/>
            </a:pPr>
            <a:r>
              <a:rPr lang="en-US" dirty="0"/>
              <a:t>Meet regularly to steer task force development. </a:t>
            </a:r>
          </a:p>
          <a:p>
            <a:pPr marL="457200" indent="-457200">
              <a:buFont typeface="+mj-lt"/>
              <a:buAutoNum type="arabicPeriod"/>
            </a:pPr>
            <a:r>
              <a:rPr lang="en-US" dirty="0"/>
              <a:t>Plan and coordinate the initial training sessions. </a:t>
            </a:r>
          </a:p>
        </p:txBody>
      </p:sp>
    </p:spTree>
    <p:extLst>
      <p:ext uri="{BB962C8B-B14F-4D97-AF65-F5344CB8AC3E}">
        <p14:creationId xmlns:p14="http://schemas.microsoft.com/office/powerpoint/2010/main" val="65683197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A86DFF-7676-8849-8BEA-D9087985D9EA}"/>
              </a:ext>
            </a:extLst>
          </p:cNvPr>
          <p:cNvSpPr>
            <a:spLocks noGrp="1"/>
          </p:cNvSpPr>
          <p:nvPr>
            <p:ph type="title"/>
          </p:nvPr>
        </p:nvSpPr>
        <p:spPr/>
        <p:txBody>
          <a:bodyPr/>
          <a:lstStyle/>
          <a:p>
            <a:pPr algn="ctr"/>
            <a:r>
              <a:rPr lang="en-US" dirty="0"/>
              <a:t>The Single Leader Model</a:t>
            </a:r>
          </a:p>
        </p:txBody>
      </p:sp>
      <p:sp>
        <p:nvSpPr>
          <p:cNvPr id="3" name="Content Placeholder 2">
            <a:extLst>
              <a:ext uri="{FF2B5EF4-FFF2-40B4-BE49-F238E27FC236}">
                <a16:creationId xmlns:a16="http://schemas.microsoft.com/office/drawing/2014/main" id="{30DF927B-5525-7D42-B752-03469AD0C26D}"/>
              </a:ext>
            </a:extLst>
          </p:cNvPr>
          <p:cNvSpPr>
            <a:spLocks noGrp="1"/>
          </p:cNvSpPr>
          <p:nvPr>
            <p:ph idx="1"/>
          </p:nvPr>
        </p:nvSpPr>
        <p:spPr>
          <a:xfrm>
            <a:off x="1371599" y="1717288"/>
            <a:ext cx="9935737" cy="4795024"/>
          </a:xfrm>
        </p:spPr>
        <p:txBody>
          <a:bodyPr>
            <a:normAutofit/>
          </a:bodyPr>
          <a:lstStyle/>
          <a:p>
            <a:r>
              <a:rPr lang="en-US" dirty="0"/>
              <a:t>In the “single leader” model, the leader could be a federal or local law enforcement agency, federal or state prosecutor, or victim service provider.</a:t>
            </a:r>
          </a:p>
          <a:p>
            <a:r>
              <a:rPr lang="en-US" dirty="0"/>
              <a:t>A single leader model may develop as a reflection of capacity or leadership skills or as a result of a grant for the operation of that task force. </a:t>
            </a:r>
          </a:p>
          <a:p>
            <a:r>
              <a:rPr lang="en-US" dirty="0"/>
              <a:t>Oftentimes, leadership responsibilities rest on an individual law enforcement officer, typically a detective or investigator who is responsible for both conducting investigations and leading the task force, a situation that makes it difficult to find time to accomplish both objectives.</a:t>
            </a:r>
          </a:p>
          <a:p>
            <a:r>
              <a:rPr lang="en-US" dirty="0"/>
              <a:t>In this model, some task forces note that the administrative duties of running the task force, in addition to task force management and other work duties, can be very challenging considering already busy schedules.</a:t>
            </a:r>
          </a:p>
          <a:p>
            <a:r>
              <a:rPr lang="en-US" dirty="0"/>
              <a:t>Furthermore, in this model, task forces often assign or hire part-time or full-time project managers to support information sharing, schedule trainings, convene meetings and provide meeting minutes, and manage the grant. </a:t>
            </a:r>
          </a:p>
        </p:txBody>
      </p:sp>
    </p:spTree>
    <p:extLst>
      <p:ext uri="{BB962C8B-B14F-4D97-AF65-F5344CB8AC3E}">
        <p14:creationId xmlns:p14="http://schemas.microsoft.com/office/powerpoint/2010/main" val="86913994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72FDFE-5754-2841-A47F-081B41DBCF42}"/>
              </a:ext>
            </a:extLst>
          </p:cNvPr>
          <p:cNvSpPr>
            <a:spLocks noGrp="1"/>
          </p:cNvSpPr>
          <p:nvPr>
            <p:ph type="title"/>
          </p:nvPr>
        </p:nvSpPr>
        <p:spPr/>
        <p:txBody>
          <a:bodyPr/>
          <a:lstStyle/>
          <a:p>
            <a:pPr algn="ctr"/>
            <a:r>
              <a:rPr lang="en-US" dirty="0"/>
              <a:t>The Intelligence Task Force Model </a:t>
            </a:r>
          </a:p>
        </p:txBody>
      </p:sp>
      <p:sp>
        <p:nvSpPr>
          <p:cNvPr id="3" name="Content Placeholder 2">
            <a:extLst>
              <a:ext uri="{FF2B5EF4-FFF2-40B4-BE49-F238E27FC236}">
                <a16:creationId xmlns:a16="http://schemas.microsoft.com/office/drawing/2014/main" id="{4EFC4395-E540-1A4D-8BEA-EB83F1CCE29F}"/>
              </a:ext>
            </a:extLst>
          </p:cNvPr>
          <p:cNvSpPr>
            <a:spLocks noGrp="1"/>
          </p:cNvSpPr>
          <p:nvPr>
            <p:ph idx="1"/>
          </p:nvPr>
        </p:nvSpPr>
        <p:spPr>
          <a:xfrm>
            <a:off x="1371600" y="1851103"/>
            <a:ext cx="10203366" cy="4817326"/>
          </a:xfrm>
        </p:spPr>
        <p:txBody>
          <a:bodyPr>
            <a:normAutofit/>
          </a:bodyPr>
          <a:lstStyle/>
          <a:p>
            <a:r>
              <a:rPr lang="en-US" dirty="0"/>
              <a:t>The “intelligence” task force model is a more traditional law enforcement-only structure. Using this model, task forces include only the investigative and prosecutorial functions. </a:t>
            </a:r>
          </a:p>
          <a:p>
            <a:r>
              <a:rPr lang="en-US" dirty="0"/>
              <a:t>The task force leader calls upon a service provider whenever it has a case that requires services for victims, but the identity of the task force remains inside the local law enforcement agency. Task forces using this model are typically seen as the primary coordination mechanism for investigations, but not as useful for coordinating services for victims.</a:t>
            </a:r>
          </a:p>
          <a:p>
            <a:r>
              <a:rPr lang="en-US" dirty="0"/>
              <a:t>In lieu of attending task force meetings, service providers generally establish their own coalition or consortium meetings to coordinate services and discuss issues that are pertinent to service provision, outreach, and training. This model is not as effective in building partnerships and trust between law enforcement and service providers; however, it has advantages of more focused meetings and fewer risks of case or client confidentiality breaches.</a:t>
            </a:r>
          </a:p>
        </p:txBody>
      </p:sp>
    </p:spTree>
    <p:extLst>
      <p:ext uri="{BB962C8B-B14F-4D97-AF65-F5344CB8AC3E}">
        <p14:creationId xmlns:p14="http://schemas.microsoft.com/office/powerpoint/2010/main" val="377663952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98FF29-4DDE-274C-BFF8-2F2F0129B476}"/>
              </a:ext>
            </a:extLst>
          </p:cNvPr>
          <p:cNvSpPr>
            <a:spLocks noGrp="1"/>
          </p:cNvSpPr>
          <p:nvPr>
            <p:ph type="title"/>
          </p:nvPr>
        </p:nvSpPr>
        <p:spPr/>
        <p:txBody>
          <a:bodyPr/>
          <a:lstStyle/>
          <a:p>
            <a:pPr algn="ctr"/>
            <a:r>
              <a:rPr lang="en-US" dirty="0"/>
              <a:t>The Core Team Model </a:t>
            </a:r>
          </a:p>
        </p:txBody>
      </p:sp>
      <p:sp>
        <p:nvSpPr>
          <p:cNvPr id="3" name="Content Placeholder 2">
            <a:extLst>
              <a:ext uri="{FF2B5EF4-FFF2-40B4-BE49-F238E27FC236}">
                <a16:creationId xmlns:a16="http://schemas.microsoft.com/office/drawing/2014/main" id="{E654272B-B042-6141-B62D-79B5504BBB19}"/>
              </a:ext>
            </a:extLst>
          </p:cNvPr>
          <p:cNvSpPr>
            <a:spLocks noGrp="1"/>
          </p:cNvSpPr>
          <p:nvPr>
            <p:ph idx="1"/>
          </p:nvPr>
        </p:nvSpPr>
        <p:spPr>
          <a:xfrm>
            <a:off x="1371600" y="1494263"/>
            <a:ext cx="10091854" cy="5196469"/>
          </a:xfrm>
        </p:spPr>
        <p:txBody>
          <a:bodyPr>
            <a:normAutofit/>
          </a:bodyPr>
          <a:lstStyle/>
          <a:p>
            <a:r>
              <a:rPr lang="en-US" dirty="0"/>
              <a:t>The "core" team model is a common task force structure in which, typically, law enforcement, service providers, and a prosecutor comprise the central or core team that guides other members.</a:t>
            </a:r>
          </a:p>
          <a:p>
            <a:r>
              <a:rPr lang="en-US" dirty="0"/>
              <a:t>Members of the core team should assess results, stay aligned with the mission, and have the authority to commit the organization and themselves to a long-term relationship with the task force. A reasonable size for a core team is generally five to seven participants.</a:t>
            </a:r>
          </a:p>
          <a:p>
            <a:r>
              <a:rPr lang="en-US" dirty="0"/>
              <a:t>Depending on the mission and purpose of the task force, the core team may include representatives from the following professions: </a:t>
            </a:r>
          </a:p>
          <a:p>
            <a:pPr marL="457200" indent="-457200">
              <a:buFont typeface="+mj-lt"/>
              <a:buAutoNum type="arabicPeriod"/>
            </a:pPr>
            <a:r>
              <a:rPr lang="en-US" dirty="0"/>
              <a:t>State or federal court systems</a:t>
            </a:r>
          </a:p>
          <a:p>
            <a:pPr marL="457200" indent="-457200">
              <a:buFont typeface="+mj-lt"/>
              <a:buAutoNum type="arabicPeriod"/>
            </a:pPr>
            <a:r>
              <a:rPr lang="en-US" dirty="0"/>
              <a:t>Defense attorneys</a:t>
            </a:r>
          </a:p>
          <a:p>
            <a:pPr marL="457200" indent="-457200">
              <a:buFont typeface="+mj-lt"/>
              <a:buAutoNum type="arabicPeriod"/>
            </a:pPr>
            <a:r>
              <a:rPr lang="en-US" dirty="0"/>
              <a:t>Local, regional, or state law enforcement </a:t>
            </a:r>
          </a:p>
          <a:p>
            <a:pPr marL="457200" indent="-457200">
              <a:buFont typeface="+mj-lt"/>
              <a:buAutoNum type="arabicPeriod"/>
            </a:pPr>
            <a:r>
              <a:rPr lang="en-US" dirty="0"/>
              <a:t>Prosecutors </a:t>
            </a:r>
          </a:p>
          <a:p>
            <a:pPr marL="457200" indent="-457200">
              <a:buFont typeface="+mj-lt"/>
              <a:buAutoNum type="arabicPeriod"/>
            </a:pPr>
            <a:r>
              <a:rPr lang="en-US" dirty="0"/>
              <a:t>Federal law enforcement </a:t>
            </a:r>
          </a:p>
        </p:txBody>
      </p:sp>
    </p:spTree>
    <p:extLst>
      <p:ext uri="{BB962C8B-B14F-4D97-AF65-F5344CB8AC3E}">
        <p14:creationId xmlns:p14="http://schemas.microsoft.com/office/powerpoint/2010/main" val="89056378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619249-20BD-1746-A5C2-D1B2DE237B69}"/>
              </a:ext>
            </a:extLst>
          </p:cNvPr>
          <p:cNvSpPr>
            <a:spLocks noGrp="1"/>
          </p:cNvSpPr>
          <p:nvPr>
            <p:ph type="title"/>
          </p:nvPr>
        </p:nvSpPr>
        <p:spPr/>
        <p:txBody>
          <a:bodyPr/>
          <a:lstStyle/>
          <a:p>
            <a:pPr algn="ctr"/>
            <a:r>
              <a:rPr lang="en-US" dirty="0"/>
              <a:t>Part 2 Summary</a:t>
            </a:r>
          </a:p>
        </p:txBody>
      </p:sp>
      <p:sp>
        <p:nvSpPr>
          <p:cNvPr id="3" name="Content Placeholder 2">
            <a:extLst>
              <a:ext uri="{FF2B5EF4-FFF2-40B4-BE49-F238E27FC236}">
                <a16:creationId xmlns:a16="http://schemas.microsoft.com/office/drawing/2014/main" id="{2B8CF9FC-E72D-0148-971A-F5D467E2A6AA}"/>
              </a:ext>
            </a:extLst>
          </p:cNvPr>
          <p:cNvSpPr>
            <a:spLocks noGrp="1"/>
          </p:cNvSpPr>
          <p:nvPr>
            <p:ph idx="1"/>
          </p:nvPr>
        </p:nvSpPr>
        <p:spPr>
          <a:xfrm>
            <a:off x="1371600" y="2285999"/>
            <a:ext cx="10210800" cy="4182533"/>
          </a:xfrm>
        </p:spPr>
        <p:txBody>
          <a:bodyPr>
            <a:normAutofit/>
          </a:bodyPr>
          <a:lstStyle/>
          <a:p>
            <a:r>
              <a:rPr lang="en-US" dirty="0"/>
              <a:t>The importance of a task force was discussed. </a:t>
            </a:r>
          </a:p>
          <a:p>
            <a:r>
              <a:rPr lang="en-US" dirty="0"/>
              <a:t>Response to human trafficking is most effective, coordinated, and efficient through multidisciplinary and collaborative problem-solving efforts. </a:t>
            </a:r>
          </a:p>
          <a:p>
            <a:r>
              <a:rPr lang="en-US" dirty="0"/>
              <a:t>Needs of victims of human trafficking, such as Housing, Food, Transportation, and Clothing were highlighted. </a:t>
            </a:r>
          </a:p>
          <a:p>
            <a:r>
              <a:rPr lang="en-US" dirty="0"/>
              <a:t>Effective task force collaboration anticipates these needs and becomes a unified resource for local anti-trafficking efforts. </a:t>
            </a:r>
          </a:p>
          <a:p>
            <a:r>
              <a:rPr lang="en-US" dirty="0"/>
              <a:t>Task forces should be transparent about what services and populations they are able to serve. </a:t>
            </a:r>
          </a:p>
          <a:p>
            <a:r>
              <a:rPr lang="en-US" dirty="0"/>
              <a:t>Task forces that work through initial or longstanding collaboration challenges find it is a difficult but worthwhile endeavor.</a:t>
            </a:r>
          </a:p>
          <a:p>
            <a:endParaRPr lang="en-US" dirty="0"/>
          </a:p>
        </p:txBody>
      </p:sp>
    </p:spTree>
    <p:extLst>
      <p:ext uri="{BB962C8B-B14F-4D97-AF65-F5344CB8AC3E}">
        <p14:creationId xmlns:p14="http://schemas.microsoft.com/office/powerpoint/2010/main" val="319418175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BA0F2A-8D5A-E74E-815B-B8309C1039D9}"/>
              </a:ext>
            </a:extLst>
          </p:cNvPr>
          <p:cNvSpPr>
            <a:spLocks noGrp="1"/>
          </p:cNvSpPr>
          <p:nvPr>
            <p:ph type="title"/>
          </p:nvPr>
        </p:nvSpPr>
        <p:spPr/>
        <p:txBody>
          <a:bodyPr/>
          <a:lstStyle/>
          <a:p>
            <a:pPr algn="ctr"/>
            <a:r>
              <a:rPr lang="en-US" dirty="0"/>
              <a:t>Part 3: Operating A Task Force</a:t>
            </a:r>
          </a:p>
        </p:txBody>
      </p:sp>
      <p:sp>
        <p:nvSpPr>
          <p:cNvPr id="3" name="Content Placeholder 2">
            <a:extLst>
              <a:ext uri="{FF2B5EF4-FFF2-40B4-BE49-F238E27FC236}">
                <a16:creationId xmlns:a16="http://schemas.microsoft.com/office/drawing/2014/main" id="{D33E855E-BD82-EA47-8E99-A2ED31972C26}"/>
              </a:ext>
            </a:extLst>
          </p:cNvPr>
          <p:cNvSpPr>
            <a:spLocks noGrp="1"/>
          </p:cNvSpPr>
          <p:nvPr>
            <p:ph idx="1"/>
          </p:nvPr>
        </p:nvSpPr>
        <p:spPr/>
        <p:txBody>
          <a:bodyPr>
            <a:normAutofit/>
          </a:bodyPr>
          <a:lstStyle/>
          <a:p>
            <a:r>
              <a:rPr lang="en-US" dirty="0"/>
              <a:t>The operations of an anti-human trafficking task force demand effective leadership and a unified commitment to the mission and the team. The formation of such a task force is a pursuit of justice, justice for the victim through an attempt at restoration of freedom and well-being, and justice for society through a successful prosecution of perpetrators. </a:t>
            </a:r>
          </a:p>
          <a:p>
            <a:r>
              <a:rPr lang="en-US" dirty="0"/>
              <a:t>Strategies to establish a task force include: </a:t>
            </a:r>
          </a:p>
          <a:p>
            <a:pPr>
              <a:buFont typeface="Wingdings" pitchFamily="2" charset="2"/>
              <a:buChar char="Ø"/>
            </a:pPr>
            <a:r>
              <a:rPr lang="en-US" dirty="0"/>
              <a:t>Membership and management </a:t>
            </a:r>
          </a:p>
          <a:p>
            <a:pPr>
              <a:buFont typeface="Wingdings" pitchFamily="2" charset="2"/>
              <a:buChar char="Ø"/>
            </a:pPr>
            <a:r>
              <a:rPr lang="en-US" dirty="0"/>
              <a:t>Information sharing </a:t>
            </a:r>
          </a:p>
          <a:p>
            <a:pPr>
              <a:buFont typeface="Wingdings" pitchFamily="2" charset="2"/>
              <a:buChar char="Ø"/>
            </a:pPr>
            <a:r>
              <a:rPr lang="en-US" dirty="0"/>
              <a:t>Task force activities</a:t>
            </a:r>
          </a:p>
        </p:txBody>
      </p:sp>
    </p:spTree>
    <p:extLst>
      <p:ext uri="{BB962C8B-B14F-4D97-AF65-F5344CB8AC3E}">
        <p14:creationId xmlns:p14="http://schemas.microsoft.com/office/powerpoint/2010/main" val="321294201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FF1A0C-CFB0-734D-AEE5-CEAEE932DEAE}"/>
              </a:ext>
            </a:extLst>
          </p:cNvPr>
          <p:cNvSpPr>
            <a:spLocks noGrp="1"/>
          </p:cNvSpPr>
          <p:nvPr>
            <p:ph type="title"/>
          </p:nvPr>
        </p:nvSpPr>
        <p:spPr/>
        <p:txBody>
          <a:bodyPr/>
          <a:lstStyle/>
          <a:p>
            <a:pPr algn="ctr"/>
            <a:r>
              <a:rPr lang="en-US" dirty="0"/>
              <a:t>3.1: Task Force Membership &amp; Management</a:t>
            </a:r>
          </a:p>
        </p:txBody>
      </p:sp>
      <p:sp>
        <p:nvSpPr>
          <p:cNvPr id="3" name="Content Placeholder 2">
            <a:extLst>
              <a:ext uri="{FF2B5EF4-FFF2-40B4-BE49-F238E27FC236}">
                <a16:creationId xmlns:a16="http://schemas.microsoft.com/office/drawing/2014/main" id="{1B58BD46-858A-0843-9B31-2C8193D249C3}"/>
              </a:ext>
            </a:extLst>
          </p:cNvPr>
          <p:cNvSpPr>
            <a:spLocks noGrp="1"/>
          </p:cNvSpPr>
          <p:nvPr>
            <p:ph idx="1"/>
          </p:nvPr>
        </p:nvSpPr>
        <p:spPr>
          <a:xfrm>
            <a:off x="1371600" y="2286000"/>
            <a:ext cx="9601200" cy="4114800"/>
          </a:xfrm>
        </p:spPr>
        <p:txBody>
          <a:bodyPr>
            <a:normAutofit fontScale="92500" lnSpcReduction="20000"/>
          </a:bodyPr>
          <a:lstStyle/>
          <a:p>
            <a:r>
              <a:rPr lang="en-US" dirty="0"/>
              <a:t>Membership recruitment and expansion efforts should look at what capacities and resources are necessary on order to be successful with the mission and core purpose of the task force. </a:t>
            </a:r>
          </a:p>
          <a:p>
            <a:r>
              <a:rPr lang="en-US" dirty="0"/>
              <a:t>Members of any task force should possess the following characteristics: </a:t>
            </a:r>
          </a:p>
          <a:p>
            <a:pPr marL="457200" indent="-457200">
              <a:buFont typeface="+mj-lt"/>
              <a:buAutoNum type="arabicPeriod"/>
            </a:pPr>
            <a:r>
              <a:rPr lang="en-US" dirty="0"/>
              <a:t>Visionary and practical skills: Have the capacity to plan for a goal and implement reasonable steps to achieve it. </a:t>
            </a:r>
          </a:p>
          <a:p>
            <a:pPr marL="457200" indent="-457200">
              <a:buFont typeface="+mj-lt"/>
              <a:buAutoNum type="arabicPeriod"/>
            </a:pPr>
            <a:r>
              <a:rPr lang="en-US" dirty="0"/>
              <a:t>Decision making authority: Possess the authority of the agency or organization to make reasonable commitments. </a:t>
            </a:r>
          </a:p>
          <a:p>
            <a:pPr marL="457200" indent="-457200">
              <a:buFont typeface="+mj-lt"/>
              <a:buAutoNum type="arabicPeriod"/>
            </a:pPr>
            <a:r>
              <a:rPr lang="en-US" dirty="0"/>
              <a:t>Organizational development skills: Have the capacity to form a new collaboration that fosters nontraditional relationships, bring diverse perceptions of human trafficking, use a variety of skills, and draw on varying disciplines. </a:t>
            </a:r>
          </a:p>
          <a:p>
            <a:pPr marL="457200" indent="-457200">
              <a:buFont typeface="+mj-lt"/>
              <a:buAutoNum type="arabicPeriod"/>
            </a:pPr>
            <a:r>
              <a:rPr lang="en-US" dirty="0"/>
              <a:t>Resourcefulness: Tap into human and other valuable resources. </a:t>
            </a:r>
          </a:p>
          <a:p>
            <a:pPr marL="457200" indent="-457200">
              <a:buFont typeface="+mj-lt"/>
              <a:buAutoNum type="arabicPeriod"/>
            </a:pPr>
            <a:r>
              <a:rPr lang="en-US" dirty="0"/>
              <a:t>Commitment: The most important credential of members of the task force is a commitment to developing an effective community response to human trafficking. </a:t>
            </a:r>
          </a:p>
        </p:txBody>
      </p:sp>
    </p:spTree>
    <p:extLst>
      <p:ext uri="{BB962C8B-B14F-4D97-AF65-F5344CB8AC3E}">
        <p14:creationId xmlns:p14="http://schemas.microsoft.com/office/powerpoint/2010/main" val="146414098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08CE70-AF20-6041-9A0D-4B417CC406F6}"/>
              </a:ext>
            </a:extLst>
          </p:cNvPr>
          <p:cNvSpPr>
            <a:spLocks noGrp="1"/>
          </p:cNvSpPr>
          <p:nvPr>
            <p:ph type="title"/>
          </p:nvPr>
        </p:nvSpPr>
        <p:spPr/>
        <p:txBody>
          <a:bodyPr/>
          <a:lstStyle/>
          <a:p>
            <a:pPr algn="ctr"/>
            <a:r>
              <a:rPr lang="en-US" dirty="0"/>
              <a:t>Task Force Operational Protocol</a:t>
            </a:r>
          </a:p>
        </p:txBody>
      </p:sp>
      <p:sp>
        <p:nvSpPr>
          <p:cNvPr id="3" name="Content Placeholder 2">
            <a:extLst>
              <a:ext uri="{FF2B5EF4-FFF2-40B4-BE49-F238E27FC236}">
                <a16:creationId xmlns:a16="http://schemas.microsoft.com/office/drawing/2014/main" id="{6A4D8863-8251-AF4C-89CA-A4D97D5E4291}"/>
              </a:ext>
            </a:extLst>
          </p:cNvPr>
          <p:cNvSpPr>
            <a:spLocks noGrp="1"/>
          </p:cNvSpPr>
          <p:nvPr>
            <p:ph idx="1"/>
          </p:nvPr>
        </p:nvSpPr>
        <p:spPr>
          <a:xfrm>
            <a:off x="1371600" y="1998133"/>
            <a:ext cx="9601200" cy="4555067"/>
          </a:xfrm>
        </p:spPr>
        <p:txBody>
          <a:bodyPr>
            <a:normAutofit lnSpcReduction="10000"/>
          </a:bodyPr>
          <a:lstStyle/>
          <a:p>
            <a:r>
              <a:rPr lang="en-US" dirty="0"/>
              <a:t>A task force operations protocol is an essential tool to guide a collaborative response to human trafficking. </a:t>
            </a:r>
          </a:p>
          <a:p>
            <a:r>
              <a:rPr lang="en-US" dirty="0"/>
              <a:t>Discussing and agreeing on protocols prior to a case or at a time other than when a crisis arises will assist in smooth progression of a case while maintaining positive relationships among task force partners. </a:t>
            </a:r>
          </a:p>
          <a:p>
            <a:r>
              <a:rPr lang="en-US" dirty="0"/>
              <a:t>Some common questions that require attention prior to a case breaking are: </a:t>
            </a:r>
          </a:p>
          <a:p>
            <a:pPr marL="457200" indent="-457200">
              <a:buFont typeface="+mj-lt"/>
              <a:buAutoNum type="arabicPeriod"/>
            </a:pPr>
            <a:r>
              <a:rPr lang="en-US" dirty="0"/>
              <a:t>Which law enforcement agency should I call when a victim is ready to talk? Does it depend on the type of trafficking, citizenship status of the victim or trafficker, number of potential victims, where the crime took place, or other factors?</a:t>
            </a:r>
          </a:p>
          <a:p>
            <a:pPr marL="457200" indent="-457200">
              <a:buFont typeface="+mj-lt"/>
              <a:buAutoNum type="arabicPeriod"/>
            </a:pPr>
            <a:r>
              <a:rPr lang="en-US" dirty="0"/>
              <a:t>Which victim service provider should law enforcement refer a possible victim to? When and how?</a:t>
            </a:r>
          </a:p>
          <a:p>
            <a:pPr marL="457200" indent="-457200">
              <a:buFont typeface="+mj-lt"/>
              <a:buAutoNum type="arabicPeriod"/>
            </a:pPr>
            <a:r>
              <a:rPr lang="en-US" dirty="0"/>
              <a:t>Where foes a potential victim stay after he or she is rescued by law enforcement? How does that differ depending on the age or gender of the victim? </a:t>
            </a:r>
          </a:p>
        </p:txBody>
      </p:sp>
    </p:spTree>
    <p:extLst>
      <p:ext uri="{BB962C8B-B14F-4D97-AF65-F5344CB8AC3E}">
        <p14:creationId xmlns:p14="http://schemas.microsoft.com/office/powerpoint/2010/main" val="306374289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4E7996-2B23-BD4A-AD72-5A67149AC59B}"/>
              </a:ext>
            </a:extLst>
          </p:cNvPr>
          <p:cNvSpPr>
            <a:spLocks noGrp="1"/>
          </p:cNvSpPr>
          <p:nvPr>
            <p:ph type="title"/>
          </p:nvPr>
        </p:nvSpPr>
        <p:spPr/>
        <p:txBody>
          <a:bodyPr/>
          <a:lstStyle/>
          <a:p>
            <a:pPr algn="ctr"/>
            <a:r>
              <a:rPr lang="en-US" dirty="0"/>
              <a:t>Resources 3.1: Task Force Membership &amp; Management </a:t>
            </a:r>
          </a:p>
        </p:txBody>
      </p:sp>
      <p:sp>
        <p:nvSpPr>
          <p:cNvPr id="3" name="Content Placeholder 2">
            <a:extLst>
              <a:ext uri="{FF2B5EF4-FFF2-40B4-BE49-F238E27FC236}">
                <a16:creationId xmlns:a16="http://schemas.microsoft.com/office/drawing/2014/main" id="{BE7F6175-1AD6-F348-90D6-3F5E70B6C449}"/>
              </a:ext>
            </a:extLst>
          </p:cNvPr>
          <p:cNvSpPr>
            <a:spLocks noGrp="1"/>
          </p:cNvSpPr>
          <p:nvPr>
            <p:ph idx="1"/>
          </p:nvPr>
        </p:nvSpPr>
        <p:spPr>
          <a:xfrm>
            <a:off x="1371600" y="2171700"/>
            <a:ext cx="10314878" cy="4686300"/>
          </a:xfrm>
        </p:spPr>
        <p:txBody>
          <a:bodyPr>
            <a:normAutofit fontScale="92500" lnSpcReduction="10000"/>
          </a:bodyPr>
          <a:lstStyle/>
          <a:p>
            <a:r>
              <a:rPr lang="en-US" dirty="0"/>
              <a:t>Task Force Members</a:t>
            </a:r>
          </a:p>
          <a:p>
            <a:pPr marL="457200" indent="-457200">
              <a:buFont typeface="+mj-lt"/>
              <a:buAutoNum type="arabicPeriod"/>
            </a:pPr>
            <a:r>
              <a:rPr lang="en-US" dirty="0">
                <a:hlinkClick r:id="rId2" tooltip="External Link"/>
              </a:rPr>
              <a:t>Combating Human Trafficking (2011)</a:t>
            </a:r>
            <a:r>
              <a:rPr lang="en-US" dirty="0"/>
              <a:t> This webinar provides an overview of how the Department of Labor Wage and Hour Division combats human trafficking through investigations and awareness. The webinar also covers creative partnerships with law enforcement, prosecutors, and consulates to address the needs of human trafficking victims. </a:t>
            </a:r>
          </a:p>
          <a:p>
            <a:r>
              <a:rPr lang="en-US" dirty="0"/>
              <a:t>Sample Law Enforcement Protocols </a:t>
            </a:r>
          </a:p>
          <a:p>
            <a:pPr marL="457200" indent="-457200">
              <a:buFont typeface="+mj-lt"/>
              <a:buAutoNum type="arabicPeriod"/>
            </a:pPr>
            <a:r>
              <a:rPr lang="en-US" dirty="0">
                <a:hlinkClick r:id="rId3" tooltip="External Link"/>
              </a:rPr>
              <a:t>NENA Protocol for Handling 911 Calls Regarding Trafficking (2009)</a:t>
            </a:r>
            <a:r>
              <a:rPr lang="en-US" dirty="0"/>
              <a:t> This resource, developed by the National Emergency Number Association (NENA), details a model protocol on 911 call taker response to human trafficking.</a:t>
            </a:r>
          </a:p>
          <a:p>
            <a:r>
              <a:rPr lang="en-US" dirty="0"/>
              <a:t>Protocol Development </a:t>
            </a:r>
          </a:p>
          <a:p>
            <a:pPr marL="457200" indent="-457200">
              <a:buFont typeface="+mj-lt"/>
              <a:buAutoNum type="arabicPeriod"/>
            </a:pPr>
            <a:r>
              <a:rPr lang="en-US" dirty="0">
                <a:hlinkClick r:id="rId4" tooltip="External Link"/>
              </a:rPr>
              <a:t>Developing a Protocol Using the CARE Model (PDF 32KB)</a:t>
            </a:r>
            <a:r>
              <a:rPr lang="en-US" dirty="0"/>
              <a:t> Developed by Chief Nicholas </a:t>
            </a:r>
            <a:r>
              <a:rPr lang="en-US" dirty="0" err="1"/>
              <a:t>Sensley</a:t>
            </a:r>
            <a:r>
              <a:rPr lang="en-US" dirty="0"/>
              <a:t>, the CARE model includes a boilerplate checklist in the formulation of a protocol for a multidisciplinary task force response to human trafficking. It is both a methodology and a guide for the development of effective services and investigations and for collaboration through a victim-centered approach</a:t>
            </a:r>
          </a:p>
          <a:p>
            <a:pPr marL="457200" indent="-457200">
              <a:buFont typeface="+mj-lt"/>
              <a:buAutoNum type="arabicPeriod"/>
            </a:pPr>
            <a:endParaRPr lang="en-US" dirty="0"/>
          </a:p>
        </p:txBody>
      </p:sp>
    </p:spTree>
    <p:extLst>
      <p:ext uri="{BB962C8B-B14F-4D97-AF65-F5344CB8AC3E}">
        <p14:creationId xmlns:p14="http://schemas.microsoft.com/office/powerpoint/2010/main" val="231018073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01C5AA-B351-F149-8CA4-BE062807DB51}"/>
              </a:ext>
            </a:extLst>
          </p:cNvPr>
          <p:cNvSpPr>
            <a:spLocks noGrp="1"/>
          </p:cNvSpPr>
          <p:nvPr>
            <p:ph type="title"/>
          </p:nvPr>
        </p:nvSpPr>
        <p:spPr/>
        <p:txBody>
          <a:bodyPr/>
          <a:lstStyle/>
          <a:p>
            <a:pPr algn="ctr"/>
            <a:r>
              <a:rPr lang="en-US" dirty="0"/>
              <a:t>3.2: Information Sharing</a:t>
            </a:r>
          </a:p>
        </p:txBody>
      </p:sp>
      <p:sp>
        <p:nvSpPr>
          <p:cNvPr id="3" name="Content Placeholder 2">
            <a:extLst>
              <a:ext uri="{FF2B5EF4-FFF2-40B4-BE49-F238E27FC236}">
                <a16:creationId xmlns:a16="http://schemas.microsoft.com/office/drawing/2014/main" id="{E662F812-E775-F942-BA04-0D6E3D6F9C85}"/>
              </a:ext>
            </a:extLst>
          </p:cNvPr>
          <p:cNvSpPr>
            <a:spLocks noGrp="1"/>
          </p:cNvSpPr>
          <p:nvPr>
            <p:ph idx="1"/>
          </p:nvPr>
        </p:nvSpPr>
        <p:spPr>
          <a:xfrm>
            <a:off x="1371600" y="2015067"/>
            <a:ext cx="9601200" cy="4724399"/>
          </a:xfrm>
        </p:spPr>
        <p:txBody>
          <a:bodyPr>
            <a:normAutofit fontScale="92500" lnSpcReduction="20000"/>
          </a:bodyPr>
          <a:lstStyle/>
          <a:p>
            <a:r>
              <a:rPr lang="en-US" dirty="0"/>
              <a:t>Participation in a multidisciplinary task force does not mandate open and indiscriminate communication about investigations, suspects, victims, witnesses, tactical operations, or other sensitive information. </a:t>
            </a:r>
          </a:p>
          <a:p>
            <a:r>
              <a:rPr lang="en-US" dirty="0"/>
              <a:t>While sharing too much information can compromise victims and witnesses, agencies and organizations, cases, and operations, and individual members, a failure to create a safe and effective information-sharing network is counterproductive to the formation of a task force. </a:t>
            </a:r>
          </a:p>
          <a:p>
            <a:r>
              <a:rPr lang="en-US" dirty="0"/>
              <a:t>Efforts to keep the group informed and gather and share information within the group is a core function of the task force. Common questions to address when clarifying expectations and information sharing may include: </a:t>
            </a:r>
          </a:p>
          <a:p>
            <a:pPr marL="514350" indent="-514350">
              <a:buFont typeface="+mj-lt"/>
              <a:buAutoNum type="romanLcPeriod"/>
            </a:pPr>
            <a:r>
              <a:rPr lang="en-US" dirty="0"/>
              <a:t>What type of lead time might a victim service provider expect prior to a raid being conducted?</a:t>
            </a:r>
          </a:p>
          <a:p>
            <a:pPr marL="514350" indent="-514350">
              <a:buFont typeface="+mj-lt"/>
              <a:buAutoNum type="romanLcPeriod"/>
            </a:pPr>
            <a:r>
              <a:rPr lang="en-US" dirty="0"/>
              <a:t>Is a victim service provider expected to contact a victim service provider each time a potential victim is referred for screening? Is law enforcement expected to contact a victim service provider each time a potential victim is interviewed? </a:t>
            </a:r>
          </a:p>
          <a:p>
            <a:pPr marL="514350" indent="-514350">
              <a:buFont typeface="+mj-lt"/>
              <a:buAutoNum type="romanLcPeriod"/>
            </a:pPr>
            <a:r>
              <a:rPr lang="en-US" dirty="0"/>
              <a:t>What information might a victim service provider need from law enforcement to prepare adequately prior to law enforcement action?</a:t>
            </a:r>
          </a:p>
        </p:txBody>
      </p:sp>
    </p:spTree>
    <p:extLst>
      <p:ext uri="{BB962C8B-B14F-4D97-AF65-F5344CB8AC3E}">
        <p14:creationId xmlns:p14="http://schemas.microsoft.com/office/powerpoint/2010/main" val="14546075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8A8E98-E82D-8C40-98DB-04DE131031AB}"/>
              </a:ext>
            </a:extLst>
          </p:cNvPr>
          <p:cNvSpPr>
            <a:spLocks noGrp="1"/>
          </p:cNvSpPr>
          <p:nvPr>
            <p:ph type="title"/>
          </p:nvPr>
        </p:nvSpPr>
        <p:spPr/>
        <p:txBody>
          <a:bodyPr/>
          <a:lstStyle/>
          <a:p>
            <a:pPr algn="ctr"/>
            <a:r>
              <a:rPr lang="en-US" dirty="0"/>
              <a:t>Who is a Trafficker? </a:t>
            </a:r>
          </a:p>
        </p:txBody>
      </p:sp>
      <p:sp>
        <p:nvSpPr>
          <p:cNvPr id="3" name="Content Placeholder 2">
            <a:extLst>
              <a:ext uri="{FF2B5EF4-FFF2-40B4-BE49-F238E27FC236}">
                <a16:creationId xmlns:a16="http://schemas.microsoft.com/office/drawing/2014/main" id="{5AE7A004-5838-D74B-AEF6-D922B01205B7}"/>
              </a:ext>
            </a:extLst>
          </p:cNvPr>
          <p:cNvSpPr>
            <a:spLocks noGrp="1"/>
          </p:cNvSpPr>
          <p:nvPr>
            <p:ph idx="1"/>
          </p:nvPr>
        </p:nvSpPr>
        <p:spPr/>
        <p:txBody>
          <a:bodyPr>
            <a:normAutofit/>
          </a:bodyPr>
          <a:lstStyle/>
          <a:p>
            <a:r>
              <a:rPr lang="en-US" dirty="0"/>
              <a:t>Trafficking perpetrators can be foreign nationals or U.S. Citizens. They could also be family members, partners, acquaintances, or strangers to their victims. </a:t>
            </a:r>
          </a:p>
          <a:p>
            <a:r>
              <a:rPr lang="en-US" dirty="0"/>
              <a:t>People assume that traffickers are males, but in the United States many cases have been identified where women were the traffickers. There are cases where traffickers are pimps, family members, peers, and intimate partners, gangs, and criminal networks, diplomats, business owners, labor brokers, farm owners, factories, and companies large and small. </a:t>
            </a:r>
          </a:p>
          <a:p>
            <a:r>
              <a:rPr lang="en-US" dirty="0"/>
              <a:t>Many victims and traffickers share ethnic and cultural backgrounds. In these cases, traffickers are better able to understand, gain trust, ad ultimately exploit victims. Traffickers choose targets based on vulnerability, and they use recruitment or enticement tactics and methods of control that will work most effectively. </a:t>
            </a:r>
          </a:p>
        </p:txBody>
      </p:sp>
    </p:spTree>
    <p:extLst>
      <p:ext uri="{BB962C8B-B14F-4D97-AF65-F5344CB8AC3E}">
        <p14:creationId xmlns:p14="http://schemas.microsoft.com/office/powerpoint/2010/main" val="159471437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03609D-86C6-B74B-854A-FA6F84F6A666}"/>
              </a:ext>
            </a:extLst>
          </p:cNvPr>
          <p:cNvSpPr>
            <a:spLocks noGrp="1"/>
          </p:cNvSpPr>
          <p:nvPr>
            <p:ph type="title"/>
          </p:nvPr>
        </p:nvSpPr>
        <p:spPr/>
        <p:txBody>
          <a:bodyPr/>
          <a:lstStyle/>
          <a:p>
            <a:pPr algn="ctr"/>
            <a:r>
              <a:rPr lang="en-US" dirty="0"/>
              <a:t>Resources 3.2: Information Sharing</a:t>
            </a:r>
          </a:p>
        </p:txBody>
      </p:sp>
      <p:sp>
        <p:nvSpPr>
          <p:cNvPr id="3" name="Content Placeholder 2">
            <a:extLst>
              <a:ext uri="{FF2B5EF4-FFF2-40B4-BE49-F238E27FC236}">
                <a16:creationId xmlns:a16="http://schemas.microsoft.com/office/drawing/2014/main" id="{28314B1E-CE76-A844-83C3-3B696DEAFA69}"/>
              </a:ext>
            </a:extLst>
          </p:cNvPr>
          <p:cNvSpPr>
            <a:spLocks noGrp="1"/>
          </p:cNvSpPr>
          <p:nvPr>
            <p:ph idx="1"/>
          </p:nvPr>
        </p:nvSpPr>
        <p:spPr>
          <a:xfrm>
            <a:off x="1371600" y="1650380"/>
            <a:ext cx="10114156" cy="4951142"/>
          </a:xfrm>
        </p:spPr>
        <p:txBody>
          <a:bodyPr>
            <a:normAutofit/>
          </a:bodyPr>
          <a:lstStyle/>
          <a:p>
            <a:r>
              <a:rPr lang="en-US" dirty="0"/>
              <a:t>Confidentiality </a:t>
            </a:r>
          </a:p>
          <a:p>
            <a:pPr marL="457200" indent="-457200">
              <a:buFont typeface="+mj-lt"/>
              <a:buAutoNum type="arabicPeriod"/>
            </a:pPr>
            <a:r>
              <a:rPr lang="en-US" dirty="0">
                <a:hlinkClick r:id="rId2" tooltip="External Link"/>
              </a:rPr>
              <a:t>Caseworker Privilege Fact Sheet: The Benefits and Limitations to Human Trafficking Victim- Caseworker Privilege (PDF 62KB)</a:t>
            </a:r>
            <a:r>
              <a:rPr lang="en-US" dirty="0"/>
              <a:t> Developed by the Coalition to Abolish Slavery &amp; Trafficking (CAST), this resource details what information is protected by caseworker privilege and what is not, while answering several frequently asked questions and providing best practices.</a:t>
            </a:r>
          </a:p>
          <a:p>
            <a:r>
              <a:rPr lang="en-US" dirty="0"/>
              <a:t>Mandated Reporting </a:t>
            </a:r>
          </a:p>
          <a:p>
            <a:pPr marL="457200" indent="-457200">
              <a:buFont typeface="+mj-lt"/>
              <a:buAutoNum type="arabicPeriod"/>
            </a:pPr>
            <a:r>
              <a:rPr lang="en-US" dirty="0">
                <a:hlinkClick r:id="rId3" tooltip="External Link"/>
              </a:rPr>
              <a:t>Mandatory Reporters of Child Abuse and Neglect (2014)</a:t>
            </a:r>
            <a:r>
              <a:rPr lang="en-US" dirty="0"/>
              <a:t> This resource provides information about mandatory child abuse reporting and specific laws in your state.</a:t>
            </a:r>
          </a:p>
          <a:p>
            <a:pPr marL="457200" indent="-457200">
              <a:buFont typeface="+mj-lt"/>
              <a:buAutoNum type="arabicPeriod"/>
            </a:pPr>
            <a:r>
              <a:rPr lang="en-US" dirty="0">
                <a:hlinkClick r:id="rId4" tooltip="External Link"/>
              </a:rPr>
              <a:t>Reporting Requirements: Provisions and Citations in Adult Protective Services Laws, By State</a:t>
            </a:r>
            <a:r>
              <a:rPr lang="en-US" dirty="0"/>
              <a:t> This chart from the American Bar Association outlines information about mandatory reporting of abuse of older adults.</a:t>
            </a:r>
          </a:p>
          <a:p>
            <a:pPr marL="457200" indent="-457200">
              <a:buFont typeface="+mj-lt"/>
              <a:buAutoNum type="arabicPeriod"/>
            </a:pPr>
            <a:r>
              <a:rPr lang="en-US" dirty="0">
                <a:hlinkClick r:id="rId5" tooltip="External Link"/>
              </a:rPr>
              <a:t>Laws in Your State: Mandatory Reporting Elders and Disabled</a:t>
            </a:r>
            <a:r>
              <a:rPr lang="en-US" dirty="0"/>
              <a:t> This chart summarizes mandatory reporters by state for elders and those with a disability.</a:t>
            </a:r>
          </a:p>
        </p:txBody>
      </p:sp>
    </p:spTree>
    <p:extLst>
      <p:ext uri="{BB962C8B-B14F-4D97-AF65-F5344CB8AC3E}">
        <p14:creationId xmlns:p14="http://schemas.microsoft.com/office/powerpoint/2010/main" val="253036053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D35C5C-59C7-7A48-A591-664DD5C88A91}"/>
              </a:ext>
            </a:extLst>
          </p:cNvPr>
          <p:cNvSpPr>
            <a:spLocks noGrp="1"/>
          </p:cNvSpPr>
          <p:nvPr>
            <p:ph type="title"/>
          </p:nvPr>
        </p:nvSpPr>
        <p:spPr/>
        <p:txBody>
          <a:bodyPr/>
          <a:lstStyle/>
          <a:p>
            <a:pPr algn="ctr"/>
            <a:r>
              <a:rPr lang="en-US" dirty="0"/>
              <a:t>3.3: Other Task Force Activities </a:t>
            </a:r>
          </a:p>
        </p:txBody>
      </p:sp>
      <p:sp>
        <p:nvSpPr>
          <p:cNvPr id="3" name="Content Placeholder 2">
            <a:extLst>
              <a:ext uri="{FF2B5EF4-FFF2-40B4-BE49-F238E27FC236}">
                <a16:creationId xmlns:a16="http://schemas.microsoft.com/office/drawing/2014/main" id="{72E52416-56D0-5942-892D-519AA6236C91}"/>
              </a:ext>
            </a:extLst>
          </p:cNvPr>
          <p:cNvSpPr>
            <a:spLocks noGrp="1"/>
          </p:cNvSpPr>
          <p:nvPr>
            <p:ph idx="1"/>
          </p:nvPr>
        </p:nvSpPr>
        <p:spPr>
          <a:xfrm>
            <a:off x="1371600" y="2286000"/>
            <a:ext cx="9601200" cy="4216400"/>
          </a:xfrm>
        </p:spPr>
        <p:txBody>
          <a:bodyPr>
            <a:normAutofit fontScale="92500" lnSpcReduction="20000"/>
          </a:bodyPr>
          <a:lstStyle/>
          <a:p>
            <a:r>
              <a:rPr lang="en-US" dirty="0"/>
              <a:t>Though human trafficking task forces focus on identifying human trafficking, serving victims, and investigating and building cases, task forces often engage in other activities as well, such as outreach, awareness, and state advocacy. </a:t>
            </a:r>
          </a:p>
          <a:p>
            <a:r>
              <a:rPr lang="en-US" dirty="0"/>
              <a:t>Increased public awareness of the existence of human trafficking within communities often generates the interest and the benevolence of nontraditional supporters of law enforcement and service provider partnerships. </a:t>
            </a:r>
          </a:p>
          <a:p>
            <a:r>
              <a:rPr lang="en-US" dirty="0"/>
              <a:t>The primary goals of outreach and awareness raising should be to increase victim identification, identify new resources, and generate political will and support for the issue. </a:t>
            </a:r>
          </a:p>
          <a:p>
            <a:r>
              <a:rPr lang="en-US" dirty="0"/>
              <a:t>Within many communities, there are networks, coalitions, and groups that can be approached to share information, create new partnerships, and identify resources, skills, and good practices for enhancing a community response to human trafficking.</a:t>
            </a:r>
          </a:p>
          <a:p>
            <a:r>
              <a:rPr lang="en-US" dirty="0"/>
              <a:t>Between traditional, grassroots, in-person outreach and online and social media marketing, there are limitless possibilities and combinations of techniques one can use toward outreach and awareness for the task force. It is important to select outreach and awareness strategies that align with the mission, vision, goals, and target audience. </a:t>
            </a:r>
          </a:p>
        </p:txBody>
      </p:sp>
    </p:spTree>
    <p:extLst>
      <p:ext uri="{BB962C8B-B14F-4D97-AF65-F5344CB8AC3E}">
        <p14:creationId xmlns:p14="http://schemas.microsoft.com/office/powerpoint/2010/main" val="415370785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C4A562-6ED5-4E47-9F91-3A262BB326E4}"/>
              </a:ext>
            </a:extLst>
          </p:cNvPr>
          <p:cNvSpPr>
            <a:spLocks noGrp="1"/>
          </p:cNvSpPr>
          <p:nvPr>
            <p:ph type="title"/>
          </p:nvPr>
        </p:nvSpPr>
        <p:spPr/>
        <p:txBody>
          <a:bodyPr/>
          <a:lstStyle/>
          <a:p>
            <a:pPr algn="ctr"/>
            <a:r>
              <a:rPr lang="en-US" dirty="0"/>
              <a:t>Web Presence </a:t>
            </a:r>
          </a:p>
        </p:txBody>
      </p:sp>
      <p:sp>
        <p:nvSpPr>
          <p:cNvPr id="3" name="Content Placeholder 2">
            <a:extLst>
              <a:ext uri="{FF2B5EF4-FFF2-40B4-BE49-F238E27FC236}">
                <a16:creationId xmlns:a16="http://schemas.microsoft.com/office/drawing/2014/main" id="{B73616B2-201E-0E4A-B32F-FC851D2CEF93}"/>
              </a:ext>
            </a:extLst>
          </p:cNvPr>
          <p:cNvSpPr>
            <a:spLocks noGrp="1"/>
          </p:cNvSpPr>
          <p:nvPr>
            <p:ph idx="1"/>
          </p:nvPr>
        </p:nvSpPr>
        <p:spPr>
          <a:xfrm>
            <a:off x="1371600" y="1507067"/>
            <a:ext cx="9601200" cy="5080000"/>
          </a:xfrm>
        </p:spPr>
        <p:txBody>
          <a:bodyPr>
            <a:normAutofit lnSpcReduction="10000"/>
          </a:bodyPr>
          <a:lstStyle/>
          <a:p>
            <a:r>
              <a:rPr lang="en-US" dirty="0"/>
              <a:t>Nowadays it is very common to see innovative uses of the internet and social media to promote a task force. </a:t>
            </a:r>
          </a:p>
          <a:p>
            <a:r>
              <a:rPr lang="en-US" dirty="0"/>
              <a:t>The first step to building an online presence is to create a task force Web Site. Creative use of a task force Web site can range from being a source of information to offering a reporting mechanism for members of the community who are suspicious of certain activities they observe but are hesitant to contact authorities. </a:t>
            </a:r>
          </a:p>
          <a:p>
            <a:r>
              <a:rPr lang="en-US" dirty="0"/>
              <a:t>Creating a diagram of how your task force works, and the scope of the work will also help your audience understand the role you play in the community. </a:t>
            </a:r>
          </a:p>
          <a:p>
            <a:r>
              <a:rPr lang="en-US" dirty="0"/>
              <a:t>An easy way to establish a Web site is to develop a blog using a service such as WordPress or Blogger. These services allow you to set up a free Web site and include easy-to-use publishing software. Social media sites, such as Facebook, LinkedIn, or Twitter, also offer free and easy-to-use accounts that cab assist task forces to publicize and disseminate information to a wide audience. </a:t>
            </a:r>
          </a:p>
          <a:p>
            <a:r>
              <a:rPr lang="en-US" dirty="0"/>
              <a:t>Use hashtags – for example, #human trafficking or #city – so that your posts and tweets are picked up by search engines and others who follow social media on these topics. </a:t>
            </a:r>
          </a:p>
        </p:txBody>
      </p:sp>
    </p:spTree>
    <p:extLst>
      <p:ext uri="{BB962C8B-B14F-4D97-AF65-F5344CB8AC3E}">
        <p14:creationId xmlns:p14="http://schemas.microsoft.com/office/powerpoint/2010/main" val="46957665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96AC2E-8D0C-4546-998A-5EC6DA2F11CD}"/>
              </a:ext>
            </a:extLst>
          </p:cNvPr>
          <p:cNvSpPr>
            <a:spLocks noGrp="1"/>
          </p:cNvSpPr>
          <p:nvPr>
            <p:ph type="title"/>
          </p:nvPr>
        </p:nvSpPr>
        <p:spPr/>
        <p:txBody>
          <a:bodyPr/>
          <a:lstStyle/>
          <a:p>
            <a:pPr algn="ctr"/>
            <a:r>
              <a:rPr lang="en-US" dirty="0"/>
              <a:t>Web Presence Cont.</a:t>
            </a:r>
          </a:p>
        </p:txBody>
      </p:sp>
      <p:sp>
        <p:nvSpPr>
          <p:cNvPr id="3" name="Content Placeholder 2">
            <a:extLst>
              <a:ext uri="{FF2B5EF4-FFF2-40B4-BE49-F238E27FC236}">
                <a16:creationId xmlns:a16="http://schemas.microsoft.com/office/drawing/2014/main" id="{ED9BDC91-0C0D-F540-A8FD-CE6C68CA7BFC}"/>
              </a:ext>
            </a:extLst>
          </p:cNvPr>
          <p:cNvSpPr>
            <a:spLocks noGrp="1"/>
          </p:cNvSpPr>
          <p:nvPr>
            <p:ph idx="1"/>
          </p:nvPr>
        </p:nvSpPr>
        <p:spPr/>
        <p:txBody>
          <a:bodyPr>
            <a:normAutofit fontScale="92500"/>
          </a:bodyPr>
          <a:lstStyle/>
          <a:p>
            <a:r>
              <a:rPr lang="en-US" dirty="0"/>
              <a:t>Link to other resources on your Web site such as Crimereports or MyNeighborhoodUpdate. You can embed a city or state-based version of crime reports on your own Web site to share with your target audiences. </a:t>
            </a:r>
          </a:p>
          <a:p>
            <a:r>
              <a:rPr lang="en-US" dirty="0"/>
              <a:t>Alternatively, if you would like to create one of your own, you can easily use Google Maps or Ushahidi, which are free mapping platforms that allow you to categorize and visualize data. </a:t>
            </a:r>
          </a:p>
          <a:p>
            <a:r>
              <a:rPr lang="en-US" dirty="0"/>
              <a:t>If one of the key goals of your task force web site is to be a source of information, you can also consider creating an e-mail or text message (SMS)-based listserv. </a:t>
            </a:r>
          </a:p>
          <a:p>
            <a:r>
              <a:rPr lang="en-US" dirty="0"/>
              <a:t>An e-mail listserv can be set up easily through Google Groups, and sign-ups can be taken via your Web site. For a text message-based listserv, you can use online gateways such as Clickatell, Twilio, or FrontlineSMS to send and receive blast messages at minimal cost.</a:t>
            </a:r>
          </a:p>
        </p:txBody>
      </p:sp>
    </p:spTree>
    <p:extLst>
      <p:ext uri="{BB962C8B-B14F-4D97-AF65-F5344CB8AC3E}">
        <p14:creationId xmlns:p14="http://schemas.microsoft.com/office/powerpoint/2010/main" val="44178546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BA72AB-29A9-344F-8E36-6A81704E23D1}"/>
              </a:ext>
            </a:extLst>
          </p:cNvPr>
          <p:cNvSpPr>
            <a:spLocks noGrp="1"/>
          </p:cNvSpPr>
          <p:nvPr>
            <p:ph type="title"/>
          </p:nvPr>
        </p:nvSpPr>
        <p:spPr/>
        <p:txBody>
          <a:bodyPr/>
          <a:lstStyle/>
          <a:p>
            <a:pPr algn="ctr"/>
            <a:r>
              <a:rPr lang="en-US" dirty="0"/>
              <a:t>Resources 3.3: Other Task Force Activities </a:t>
            </a:r>
          </a:p>
        </p:txBody>
      </p:sp>
      <p:sp>
        <p:nvSpPr>
          <p:cNvPr id="3" name="Content Placeholder 2">
            <a:extLst>
              <a:ext uri="{FF2B5EF4-FFF2-40B4-BE49-F238E27FC236}">
                <a16:creationId xmlns:a16="http://schemas.microsoft.com/office/drawing/2014/main" id="{15065E73-6586-7949-8838-01FA61849502}"/>
              </a:ext>
            </a:extLst>
          </p:cNvPr>
          <p:cNvSpPr>
            <a:spLocks noGrp="1"/>
          </p:cNvSpPr>
          <p:nvPr>
            <p:ph idx="1"/>
          </p:nvPr>
        </p:nvSpPr>
        <p:spPr>
          <a:xfrm>
            <a:off x="1371600" y="2286000"/>
            <a:ext cx="10292576" cy="4572000"/>
          </a:xfrm>
        </p:spPr>
        <p:txBody>
          <a:bodyPr>
            <a:normAutofit/>
          </a:bodyPr>
          <a:lstStyle/>
          <a:p>
            <a:r>
              <a:rPr lang="en-US" dirty="0"/>
              <a:t>Outreach Tools </a:t>
            </a:r>
          </a:p>
          <a:p>
            <a:pPr marL="457200" indent="-457200">
              <a:buFont typeface="+mj-lt"/>
              <a:buAutoNum type="arabicPeriod"/>
            </a:pPr>
            <a:r>
              <a:rPr lang="en-US" dirty="0">
                <a:hlinkClick r:id="rId2" tooltip="External Link"/>
              </a:rPr>
              <a:t>The Prostitution of Children in America: A Guide for Parents and Guardians</a:t>
            </a:r>
            <a:r>
              <a:rPr lang="en-US" dirty="0"/>
              <a:t> This simple fact sheet, from the National Center for Missing and Exploited Children, is targeted to parents to raise awareness of potential indicators and warning signs of sex trafficking.</a:t>
            </a:r>
          </a:p>
          <a:p>
            <a:pPr marL="457200" indent="-457200">
              <a:buFont typeface="+mj-lt"/>
              <a:buAutoNum type="arabicPeriod"/>
            </a:pPr>
            <a:r>
              <a:rPr lang="en-US" dirty="0">
                <a:hlinkClick r:id="rId3" tooltip="External Link"/>
              </a:rPr>
              <a:t>Human Trafficking in America’s Schools (Jan. 2015)</a:t>
            </a:r>
            <a:r>
              <a:rPr lang="en-US" dirty="0"/>
              <a:t> is a guidebook released by the U.S. Department of Education and includes trafficking indicators and a sample school protocol.</a:t>
            </a:r>
          </a:p>
          <a:p>
            <a:pPr marL="457200" indent="-457200">
              <a:buFont typeface="+mj-lt"/>
              <a:buAutoNum type="arabicPeriod"/>
            </a:pPr>
            <a:r>
              <a:rPr lang="en-US" dirty="0">
                <a:hlinkClick r:id="rId4" tooltip="External Link"/>
              </a:rPr>
              <a:t>DHS Blue Campaign Resource Library</a:t>
            </a:r>
            <a:r>
              <a:rPr lang="en-US" dirty="0"/>
              <a:t> The Blue Campaign provides information on training and outreach, how traffickers operate, and victim assistance to help keep the public informed. The resource catalog includes general awareness trainings, indicator cards, posters in various languages, fact sheets, and more.</a:t>
            </a:r>
          </a:p>
          <a:p>
            <a:pPr marL="0" indent="0">
              <a:buNone/>
            </a:pPr>
            <a:endParaRPr lang="en-US" dirty="0"/>
          </a:p>
        </p:txBody>
      </p:sp>
    </p:spTree>
    <p:extLst>
      <p:ext uri="{BB962C8B-B14F-4D97-AF65-F5344CB8AC3E}">
        <p14:creationId xmlns:p14="http://schemas.microsoft.com/office/powerpoint/2010/main" val="424570846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FF7682-606E-0042-99F8-9A9A8652BB8D}"/>
              </a:ext>
            </a:extLst>
          </p:cNvPr>
          <p:cNvSpPr>
            <a:spLocks noGrp="1"/>
          </p:cNvSpPr>
          <p:nvPr>
            <p:ph type="title"/>
          </p:nvPr>
        </p:nvSpPr>
        <p:spPr/>
        <p:txBody>
          <a:bodyPr/>
          <a:lstStyle/>
          <a:p>
            <a:pPr algn="ctr"/>
            <a:r>
              <a:rPr lang="en-US" dirty="0"/>
              <a:t>Part 3 Summary</a:t>
            </a:r>
          </a:p>
        </p:txBody>
      </p:sp>
      <p:sp>
        <p:nvSpPr>
          <p:cNvPr id="3" name="Content Placeholder 2">
            <a:extLst>
              <a:ext uri="{FF2B5EF4-FFF2-40B4-BE49-F238E27FC236}">
                <a16:creationId xmlns:a16="http://schemas.microsoft.com/office/drawing/2014/main" id="{EDA40B05-256B-3141-B794-E3538E0304D2}"/>
              </a:ext>
            </a:extLst>
          </p:cNvPr>
          <p:cNvSpPr>
            <a:spLocks noGrp="1"/>
          </p:cNvSpPr>
          <p:nvPr>
            <p:ph idx="1"/>
          </p:nvPr>
        </p:nvSpPr>
        <p:spPr>
          <a:xfrm>
            <a:off x="1371600" y="2285999"/>
            <a:ext cx="9601200" cy="4233333"/>
          </a:xfrm>
        </p:spPr>
        <p:txBody>
          <a:bodyPr>
            <a:normAutofit/>
          </a:bodyPr>
          <a:lstStyle/>
          <a:p>
            <a:r>
              <a:rPr lang="en-US" dirty="0"/>
              <a:t>This section presents strategies to establish a task force, including membership and management, information sharing, task force activities, and how to address common challenges.</a:t>
            </a:r>
          </a:p>
          <a:p>
            <a:r>
              <a:rPr lang="en-US" dirty="0"/>
              <a:t>Task force memberships discusses the types of partnerships and members that are required to run a successful task force and how to outline roles and expectations, create committees, and develop protocols that will help leaders manage and set guidelines to run the task force.</a:t>
            </a:r>
          </a:p>
          <a:p>
            <a:r>
              <a:rPr lang="en-US" dirty="0"/>
              <a:t>Information sharing mentions that finding a balance with information sharing and gathering can be a matter of contention among task force members.</a:t>
            </a:r>
          </a:p>
          <a:p>
            <a:r>
              <a:rPr lang="en-US" dirty="0"/>
              <a:t>Though human trafficking task forces focus on identifying human trafficking, serving victims, and investigating and building cases, task forces often engage in other activities as well, such as outreach, awareness, and state advocacy. </a:t>
            </a:r>
          </a:p>
        </p:txBody>
      </p:sp>
    </p:spTree>
    <p:extLst>
      <p:ext uri="{BB962C8B-B14F-4D97-AF65-F5344CB8AC3E}">
        <p14:creationId xmlns:p14="http://schemas.microsoft.com/office/powerpoint/2010/main" val="324034375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F55E83-5E2A-5647-B4DF-581AA19D9895}"/>
              </a:ext>
            </a:extLst>
          </p:cNvPr>
          <p:cNvSpPr>
            <a:spLocks noGrp="1"/>
          </p:cNvSpPr>
          <p:nvPr>
            <p:ph type="title"/>
          </p:nvPr>
        </p:nvSpPr>
        <p:spPr/>
        <p:txBody>
          <a:bodyPr/>
          <a:lstStyle/>
          <a:p>
            <a:pPr algn="ctr"/>
            <a:r>
              <a:rPr lang="en-US" dirty="0"/>
              <a:t>Part 4: Supporting Victims</a:t>
            </a:r>
          </a:p>
        </p:txBody>
      </p:sp>
      <p:sp>
        <p:nvSpPr>
          <p:cNvPr id="3" name="Content Placeholder 2">
            <a:extLst>
              <a:ext uri="{FF2B5EF4-FFF2-40B4-BE49-F238E27FC236}">
                <a16:creationId xmlns:a16="http://schemas.microsoft.com/office/drawing/2014/main" id="{57D954B8-FF14-E143-894F-26D10AED8FFD}"/>
              </a:ext>
            </a:extLst>
          </p:cNvPr>
          <p:cNvSpPr>
            <a:spLocks noGrp="1"/>
          </p:cNvSpPr>
          <p:nvPr>
            <p:ph idx="1"/>
          </p:nvPr>
        </p:nvSpPr>
        <p:spPr>
          <a:xfrm>
            <a:off x="1371600" y="2285999"/>
            <a:ext cx="9601200" cy="4182533"/>
          </a:xfrm>
        </p:spPr>
        <p:txBody>
          <a:bodyPr>
            <a:normAutofit/>
          </a:bodyPr>
          <a:lstStyle/>
          <a:p>
            <a:r>
              <a:rPr lang="en-US" dirty="0"/>
              <a:t>Creating conditions of trust and respect will help victims reclaim their lives and move toward self-sufficiency and independence. </a:t>
            </a:r>
          </a:p>
          <a:p>
            <a:r>
              <a:rPr lang="en-US" dirty="0"/>
              <a:t>All victims deserve to feel safe and supported, and when quality care, compassionate responses, and essential services are provided, not only will they recover from their victimization, but they are usually more capable and willing to present strong evidence and testimony in the prosecution of perpetrators, thereby helping to accomplish important justice and restitution goals. </a:t>
            </a:r>
          </a:p>
          <a:p>
            <a:r>
              <a:rPr lang="en-US" dirty="0"/>
              <a:t>In terms of supporting victims in the task force setting, it is important to strike a carefully measured balance in the relationship between the service provider and the victim in the interest of investigating the crime. </a:t>
            </a:r>
          </a:p>
          <a:p>
            <a:r>
              <a:rPr lang="en-US" dirty="0"/>
              <a:t>There should not be an opportunity for the victim to perceive or conclude that the service is being provided only in the interest of investigatory needs. </a:t>
            </a:r>
          </a:p>
        </p:txBody>
      </p:sp>
    </p:spTree>
    <p:extLst>
      <p:ext uri="{BB962C8B-B14F-4D97-AF65-F5344CB8AC3E}">
        <p14:creationId xmlns:p14="http://schemas.microsoft.com/office/powerpoint/2010/main" val="249679910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DF60FD-4A0A-F640-9127-C0FD115B4489}"/>
              </a:ext>
            </a:extLst>
          </p:cNvPr>
          <p:cNvSpPr>
            <a:spLocks noGrp="1"/>
          </p:cNvSpPr>
          <p:nvPr>
            <p:ph type="title"/>
          </p:nvPr>
        </p:nvSpPr>
        <p:spPr/>
        <p:txBody>
          <a:bodyPr/>
          <a:lstStyle/>
          <a:p>
            <a:pPr algn="ctr"/>
            <a:r>
              <a:rPr lang="en-US" dirty="0"/>
              <a:t>Key Characteristics of a Skilled Provider Working With Trauma Survivors</a:t>
            </a:r>
          </a:p>
        </p:txBody>
      </p:sp>
      <p:sp>
        <p:nvSpPr>
          <p:cNvPr id="3" name="Content Placeholder 2">
            <a:extLst>
              <a:ext uri="{FF2B5EF4-FFF2-40B4-BE49-F238E27FC236}">
                <a16:creationId xmlns:a16="http://schemas.microsoft.com/office/drawing/2014/main" id="{B986652E-DC91-174C-80D0-D3FF2162B969}"/>
              </a:ext>
            </a:extLst>
          </p:cNvPr>
          <p:cNvSpPr>
            <a:spLocks noGrp="1"/>
          </p:cNvSpPr>
          <p:nvPr>
            <p:ph idx="1"/>
          </p:nvPr>
        </p:nvSpPr>
        <p:spPr/>
        <p:txBody>
          <a:bodyPr/>
          <a:lstStyle/>
          <a:p>
            <a:r>
              <a:rPr lang="en-US" dirty="0"/>
              <a:t>Understands that certain survivor behaviors are a response to trauma.</a:t>
            </a:r>
          </a:p>
          <a:p>
            <a:r>
              <a:rPr lang="en-US" dirty="0"/>
              <a:t>Is knowledgeable regarding the mental health [and substance abuse] effects of violence and in particular, sexual violence. </a:t>
            </a:r>
          </a:p>
          <a:p>
            <a:r>
              <a:rPr lang="en-US" dirty="0"/>
              <a:t>Is skilled and knowledgeable regarding trauma and trauma treatment. </a:t>
            </a:r>
          </a:p>
          <a:p>
            <a:r>
              <a:rPr lang="en-US" dirty="0"/>
              <a:t>Is able to provide culturally competent services and seeks supervision regarding cultural issues.</a:t>
            </a:r>
          </a:p>
          <a:p>
            <a:r>
              <a:rPr lang="en-US" dirty="0"/>
              <a:t>Is responsive to emergency mental health issues of clients. </a:t>
            </a:r>
          </a:p>
        </p:txBody>
      </p:sp>
    </p:spTree>
    <p:extLst>
      <p:ext uri="{BB962C8B-B14F-4D97-AF65-F5344CB8AC3E}">
        <p14:creationId xmlns:p14="http://schemas.microsoft.com/office/powerpoint/2010/main" val="153573677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5E522C-CDB0-5145-8074-905ABD3031D1}"/>
              </a:ext>
            </a:extLst>
          </p:cNvPr>
          <p:cNvSpPr>
            <a:spLocks noGrp="1"/>
          </p:cNvSpPr>
          <p:nvPr>
            <p:ph type="title"/>
          </p:nvPr>
        </p:nvSpPr>
        <p:spPr/>
        <p:txBody>
          <a:bodyPr/>
          <a:lstStyle/>
          <a:p>
            <a:pPr algn="ctr"/>
            <a:r>
              <a:rPr lang="en-US" dirty="0"/>
              <a:t>Resources 4: Supporting Victims</a:t>
            </a:r>
          </a:p>
        </p:txBody>
      </p:sp>
      <p:sp>
        <p:nvSpPr>
          <p:cNvPr id="3" name="Content Placeholder 2">
            <a:extLst>
              <a:ext uri="{FF2B5EF4-FFF2-40B4-BE49-F238E27FC236}">
                <a16:creationId xmlns:a16="http://schemas.microsoft.com/office/drawing/2014/main" id="{2880DB4B-29B0-2046-9764-8D2E640E0C29}"/>
              </a:ext>
            </a:extLst>
          </p:cNvPr>
          <p:cNvSpPr>
            <a:spLocks noGrp="1"/>
          </p:cNvSpPr>
          <p:nvPr>
            <p:ph idx="1"/>
          </p:nvPr>
        </p:nvSpPr>
        <p:spPr>
          <a:xfrm>
            <a:off x="1371599" y="1672683"/>
            <a:ext cx="10270273" cy="5185317"/>
          </a:xfrm>
        </p:spPr>
        <p:txBody>
          <a:bodyPr>
            <a:normAutofit/>
          </a:bodyPr>
          <a:lstStyle/>
          <a:p>
            <a:r>
              <a:rPr lang="en-US" dirty="0">
                <a:hlinkClick r:id="rId2"/>
              </a:rPr>
              <a:t>Your Money, Your Goals: A financial empowerment toolkit for workers</a:t>
            </a:r>
            <a:r>
              <a:rPr lang="en-US" dirty="0"/>
              <a:t> This toolkit enables service providers to assist clients with budget assessment and the development of budget plans and goals.</a:t>
            </a:r>
          </a:p>
          <a:p>
            <a:r>
              <a:rPr lang="en-US" dirty="0">
                <a:hlinkClick r:id="rId3" tooltip="External Link"/>
              </a:rPr>
              <a:t>Domestic &amp; Sexual Violence Advocate Handbook on Human Trafficking (2004)</a:t>
            </a:r>
            <a:r>
              <a:rPr lang="en-US" dirty="0"/>
              <a:t> This handbook is designed for domestic violence and sexual violence advocates. Developed by the Florida Coalition Against Domestic Violence, it provides basic information on human trafficking and how to identify and assist a person who is trafficked.</a:t>
            </a:r>
          </a:p>
          <a:p>
            <a:r>
              <a:rPr lang="en-US" dirty="0">
                <a:hlinkClick r:id="rId4"/>
              </a:rPr>
              <a:t>HHS Toolkits for Social Service Providers</a:t>
            </a:r>
            <a:r>
              <a:rPr lang="en-US" dirty="0"/>
              <a:t> Published by the U.S. Department of Health and Human Services Administration for Children and Families, these toolkits provide background information and guidance for social service providers to identify and communicate with victims of human trafficking.</a:t>
            </a:r>
          </a:p>
          <a:p>
            <a:r>
              <a:rPr lang="en-US" dirty="0">
                <a:hlinkClick r:id="rId5"/>
              </a:rPr>
              <a:t>Creating and Sustaining a Local Response to Human Trafficking: Compendium of Promising Practices (2012)</a:t>
            </a:r>
            <a:r>
              <a:rPr lang="en-US" dirty="0"/>
              <a:t> This report provides a review of promising practices from HHS Rescue and Restore grantees on partnerships, training, and program implementation.</a:t>
            </a:r>
          </a:p>
          <a:p>
            <a:endParaRPr lang="en-US" dirty="0"/>
          </a:p>
        </p:txBody>
      </p:sp>
    </p:spTree>
    <p:extLst>
      <p:ext uri="{BB962C8B-B14F-4D97-AF65-F5344CB8AC3E}">
        <p14:creationId xmlns:p14="http://schemas.microsoft.com/office/powerpoint/2010/main" val="99168968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848F8B-A48C-8E42-ADB9-556B201A2325}"/>
              </a:ext>
            </a:extLst>
          </p:cNvPr>
          <p:cNvSpPr>
            <a:spLocks noGrp="1"/>
          </p:cNvSpPr>
          <p:nvPr>
            <p:ph type="title"/>
          </p:nvPr>
        </p:nvSpPr>
        <p:spPr/>
        <p:txBody>
          <a:bodyPr/>
          <a:lstStyle/>
          <a:p>
            <a:pPr algn="ctr"/>
            <a:r>
              <a:rPr lang="en-US" dirty="0"/>
              <a:t>4.1: Using a Trauma-Informed Approach</a:t>
            </a:r>
          </a:p>
        </p:txBody>
      </p:sp>
      <p:sp>
        <p:nvSpPr>
          <p:cNvPr id="3" name="Content Placeholder 2">
            <a:extLst>
              <a:ext uri="{FF2B5EF4-FFF2-40B4-BE49-F238E27FC236}">
                <a16:creationId xmlns:a16="http://schemas.microsoft.com/office/drawing/2014/main" id="{BA887234-1C0A-3D49-97D2-B412EA59CA9E}"/>
              </a:ext>
            </a:extLst>
          </p:cNvPr>
          <p:cNvSpPr>
            <a:spLocks noGrp="1"/>
          </p:cNvSpPr>
          <p:nvPr>
            <p:ph idx="1"/>
          </p:nvPr>
        </p:nvSpPr>
        <p:spPr>
          <a:xfrm>
            <a:off x="1371600" y="2285999"/>
            <a:ext cx="9601200" cy="4301067"/>
          </a:xfrm>
        </p:spPr>
        <p:txBody>
          <a:bodyPr>
            <a:normAutofit fontScale="92500" lnSpcReduction="10000"/>
          </a:bodyPr>
          <a:lstStyle/>
          <a:p>
            <a:r>
              <a:rPr lang="en-US" dirty="0"/>
              <a:t>A trauma-informed approach begins with understanding the physical, social, and emotional impact of trauma on the individual, as well as on the professionals who help them. This includes victim centered practices. </a:t>
            </a:r>
          </a:p>
          <a:p>
            <a:r>
              <a:rPr lang="en-US" dirty="0"/>
              <a:t>It incorporates three elements: </a:t>
            </a:r>
          </a:p>
          <a:p>
            <a:pPr marL="457200" indent="-457200">
              <a:buFont typeface="+mj-lt"/>
              <a:buAutoNum type="arabicPeriod"/>
            </a:pPr>
            <a:r>
              <a:rPr lang="en-US" dirty="0"/>
              <a:t>Realizing the prevalence of trauma. </a:t>
            </a:r>
          </a:p>
          <a:p>
            <a:pPr marL="457200" indent="-457200">
              <a:buFont typeface="+mj-lt"/>
              <a:buAutoNum type="arabicPeriod"/>
            </a:pPr>
            <a:r>
              <a:rPr lang="en-US" dirty="0"/>
              <a:t>Recognizing how trauma affects all individuals involved with the program, organization, or system, including its own workforce. </a:t>
            </a:r>
          </a:p>
          <a:p>
            <a:pPr marL="457200" indent="-457200">
              <a:buFont typeface="+mj-lt"/>
              <a:buAutoNum type="arabicPeriod"/>
            </a:pPr>
            <a:r>
              <a:rPr lang="en-US" dirty="0"/>
              <a:t>Responding by putting this knowledge into practice.</a:t>
            </a:r>
          </a:p>
          <a:p>
            <a:pPr marL="0" indent="0">
              <a:buNone/>
            </a:pPr>
            <a:r>
              <a:rPr lang="en-US" dirty="0"/>
              <a:t>Using a trauma-informed approach also helps produce better case results for law enforcement. </a:t>
            </a:r>
          </a:p>
          <a:p>
            <a:pPr marL="0" indent="0">
              <a:buNone/>
            </a:pPr>
            <a:r>
              <a:rPr lang="en-US" dirty="0"/>
              <a:t>For example, it leads to more effective interviews of victims and witnesses; it maximizes the chances of cooperation with law enforcement, and it helps structure the search for evidence to present a trauma-informed story in court.</a:t>
            </a:r>
          </a:p>
        </p:txBody>
      </p:sp>
    </p:spTree>
    <p:extLst>
      <p:ext uri="{BB962C8B-B14F-4D97-AF65-F5344CB8AC3E}">
        <p14:creationId xmlns:p14="http://schemas.microsoft.com/office/powerpoint/2010/main" val="7601194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2CF282-F6C9-694C-97CC-B86354BA18AB}"/>
              </a:ext>
            </a:extLst>
          </p:cNvPr>
          <p:cNvSpPr>
            <a:spLocks noGrp="1"/>
          </p:cNvSpPr>
          <p:nvPr>
            <p:ph type="title"/>
          </p:nvPr>
        </p:nvSpPr>
        <p:spPr/>
        <p:txBody>
          <a:bodyPr/>
          <a:lstStyle/>
          <a:p>
            <a:pPr algn="ctr"/>
            <a:r>
              <a:rPr lang="en-US" dirty="0"/>
              <a:t>Discreet Yet Highly Profitable Industry</a:t>
            </a:r>
          </a:p>
        </p:txBody>
      </p:sp>
      <p:sp>
        <p:nvSpPr>
          <p:cNvPr id="3" name="Content Placeholder 2">
            <a:extLst>
              <a:ext uri="{FF2B5EF4-FFF2-40B4-BE49-F238E27FC236}">
                <a16:creationId xmlns:a16="http://schemas.microsoft.com/office/drawing/2014/main" id="{41F42E0A-6EBD-9F44-8101-2F335DFCB474}"/>
              </a:ext>
            </a:extLst>
          </p:cNvPr>
          <p:cNvSpPr>
            <a:spLocks noGrp="1"/>
          </p:cNvSpPr>
          <p:nvPr>
            <p:ph idx="1"/>
          </p:nvPr>
        </p:nvSpPr>
        <p:spPr/>
        <p:txBody>
          <a:bodyPr/>
          <a:lstStyle/>
          <a:p>
            <a:r>
              <a:rPr lang="en-US" dirty="0"/>
              <a:t>Human trafficking is a low risk, yet highly profitable industry for the trafficker. This industry is believed to be one of the fastest growing industries in the world. </a:t>
            </a:r>
          </a:p>
          <a:p>
            <a:r>
              <a:rPr lang="en-US" dirty="0"/>
              <a:t>Fortunately, as people are becoming more aware and better trained to detect such crimes, the risk aspect is changing, as it is significantly riskier now.</a:t>
            </a:r>
          </a:p>
          <a:p>
            <a:r>
              <a:rPr lang="en-US" dirty="0"/>
              <a:t>A strong multidisciplinary task force that utilizes talents from all sectors can add to this momentum. </a:t>
            </a:r>
          </a:p>
        </p:txBody>
      </p:sp>
    </p:spTree>
    <p:extLst>
      <p:ext uri="{BB962C8B-B14F-4D97-AF65-F5344CB8AC3E}">
        <p14:creationId xmlns:p14="http://schemas.microsoft.com/office/powerpoint/2010/main" val="156378544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BA83E4-CAB6-5A46-8236-6F57A9F99F79}"/>
              </a:ext>
            </a:extLst>
          </p:cNvPr>
          <p:cNvSpPr>
            <a:spLocks noGrp="1"/>
          </p:cNvSpPr>
          <p:nvPr>
            <p:ph type="title"/>
          </p:nvPr>
        </p:nvSpPr>
        <p:spPr/>
        <p:txBody>
          <a:bodyPr/>
          <a:lstStyle/>
          <a:p>
            <a:pPr algn="ctr"/>
            <a:r>
              <a:rPr lang="en-US" dirty="0"/>
              <a:t>Triggering Re-traumatization </a:t>
            </a:r>
          </a:p>
        </p:txBody>
      </p:sp>
      <p:sp>
        <p:nvSpPr>
          <p:cNvPr id="3" name="Content Placeholder 2">
            <a:extLst>
              <a:ext uri="{FF2B5EF4-FFF2-40B4-BE49-F238E27FC236}">
                <a16:creationId xmlns:a16="http://schemas.microsoft.com/office/drawing/2014/main" id="{DFEAEAC2-0788-6D43-B759-4063C0F6986A}"/>
              </a:ext>
            </a:extLst>
          </p:cNvPr>
          <p:cNvSpPr>
            <a:spLocks noGrp="1"/>
          </p:cNvSpPr>
          <p:nvPr>
            <p:ph idx="1"/>
          </p:nvPr>
        </p:nvSpPr>
        <p:spPr>
          <a:xfrm>
            <a:off x="1371600" y="1811867"/>
            <a:ext cx="9601200" cy="5046133"/>
          </a:xfrm>
        </p:spPr>
        <p:txBody>
          <a:bodyPr>
            <a:normAutofit fontScale="92500" lnSpcReduction="20000"/>
          </a:bodyPr>
          <a:lstStyle/>
          <a:p>
            <a:r>
              <a:rPr lang="en-US" dirty="0"/>
              <a:t>Both the criminal justice and victim services system can inadvertently retraumatize. Key triggers to re-traumatization include: </a:t>
            </a:r>
          </a:p>
          <a:p>
            <a:pPr marL="457200" indent="-457200">
              <a:buFont typeface="+mj-lt"/>
              <a:buAutoNum type="arabicPeriod"/>
            </a:pPr>
            <a:r>
              <a:rPr lang="en-US" dirty="0"/>
              <a:t>Feeling a lack of control</a:t>
            </a:r>
          </a:p>
          <a:p>
            <a:pPr marL="457200" indent="-457200">
              <a:buFont typeface="+mj-lt"/>
              <a:buAutoNum type="arabicPeriod"/>
            </a:pPr>
            <a:r>
              <a:rPr lang="en-US" dirty="0"/>
              <a:t>Experiencing unexpected change </a:t>
            </a:r>
          </a:p>
          <a:p>
            <a:pPr marL="457200" indent="-457200">
              <a:buFont typeface="+mj-lt"/>
              <a:buAutoNum type="arabicPeriod"/>
            </a:pPr>
            <a:r>
              <a:rPr lang="en-US" dirty="0"/>
              <a:t>Feeling threatened or attacked </a:t>
            </a:r>
          </a:p>
          <a:p>
            <a:pPr marL="457200" indent="-457200">
              <a:buFont typeface="+mj-lt"/>
              <a:buAutoNum type="arabicPeriod"/>
            </a:pPr>
            <a:r>
              <a:rPr lang="en-US" dirty="0"/>
              <a:t>Feeling vulnerable or frightened </a:t>
            </a:r>
          </a:p>
          <a:p>
            <a:pPr marL="457200" indent="-457200">
              <a:buFont typeface="+mj-lt"/>
              <a:buAutoNum type="arabicPeriod"/>
            </a:pPr>
            <a:r>
              <a:rPr lang="en-US" dirty="0"/>
              <a:t>Feeling shame</a:t>
            </a:r>
          </a:p>
          <a:p>
            <a:r>
              <a:rPr lang="en-US" dirty="0"/>
              <a:t>Placing victims in a detention facility rather than a shelter, shelter night beds and nightly curfews, and last-minute court date changes are typical aspects of a victim’s life when cooperating with a task force investigation. </a:t>
            </a:r>
          </a:p>
          <a:p>
            <a:r>
              <a:rPr lang="en-US" dirty="0"/>
              <a:t>Taking active and often public steps necessary to cooperate in a law enforcement investigation, including interviewing with law enforcement and prosecutors’ numerous times, testifying in court, and appearing at sentencing can retraumatize the victim. </a:t>
            </a:r>
          </a:p>
          <a:p>
            <a:r>
              <a:rPr lang="en-US" dirty="0"/>
              <a:t>It is helpful to consider the effect of trauma when a victim exhibits behavior that may seem unusual, inconsistent, or even aggressive to assist the victim in feeling more in control, less shamed, or less frightened. </a:t>
            </a:r>
          </a:p>
        </p:txBody>
      </p:sp>
    </p:spTree>
    <p:extLst>
      <p:ext uri="{BB962C8B-B14F-4D97-AF65-F5344CB8AC3E}">
        <p14:creationId xmlns:p14="http://schemas.microsoft.com/office/powerpoint/2010/main" val="952875622"/>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0DAC3A-CA1B-354B-AC63-F9CD79B649D8}"/>
              </a:ext>
            </a:extLst>
          </p:cNvPr>
          <p:cNvSpPr>
            <a:spLocks noGrp="1"/>
          </p:cNvSpPr>
          <p:nvPr>
            <p:ph type="title"/>
          </p:nvPr>
        </p:nvSpPr>
        <p:spPr/>
        <p:txBody>
          <a:bodyPr/>
          <a:lstStyle/>
          <a:p>
            <a:pPr algn="ctr"/>
            <a:r>
              <a:rPr lang="en-US" dirty="0"/>
              <a:t>Tips for Building and Utilizing a Trauma-Informed Lens in Your Task Force</a:t>
            </a:r>
          </a:p>
        </p:txBody>
      </p:sp>
      <p:sp>
        <p:nvSpPr>
          <p:cNvPr id="3" name="Content Placeholder 2">
            <a:extLst>
              <a:ext uri="{FF2B5EF4-FFF2-40B4-BE49-F238E27FC236}">
                <a16:creationId xmlns:a16="http://schemas.microsoft.com/office/drawing/2014/main" id="{175C47C3-C0A5-F944-A643-BF3A635F6ACF}"/>
              </a:ext>
            </a:extLst>
          </p:cNvPr>
          <p:cNvSpPr>
            <a:spLocks noGrp="1"/>
          </p:cNvSpPr>
          <p:nvPr>
            <p:ph idx="1"/>
          </p:nvPr>
        </p:nvSpPr>
        <p:spPr/>
        <p:txBody>
          <a:bodyPr>
            <a:normAutofit lnSpcReduction="10000"/>
          </a:bodyPr>
          <a:lstStyle/>
          <a:p>
            <a:pPr marL="457200" indent="-457200">
              <a:buFont typeface="+mj-lt"/>
              <a:buAutoNum type="arabicPeriod"/>
            </a:pPr>
            <a:r>
              <a:rPr lang="en-US" dirty="0"/>
              <a:t>Review agency policies and procedures to identify and remove any that are potentially unsafe and harmful to trafficking victims with histories of trauma. </a:t>
            </a:r>
          </a:p>
          <a:p>
            <a:pPr marL="457200" indent="-457200">
              <a:buFont typeface="+mj-lt"/>
              <a:buAutoNum type="arabicPeriod"/>
            </a:pPr>
            <a:r>
              <a:rPr lang="en-US" dirty="0"/>
              <a:t>Provide education and training of staff, including those working directly with trafficking victims as well as other providers in relevant systems of care. </a:t>
            </a:r>
          </a:p>
          <a:p>
            <a:pPr marL="457200" indent="-457200">
              <a:buFont typeface="+mj-lt"/>
              <a:buAutoNum type="arabicPeriod"/>
            </a:pPr>
            <a:r>
              <a:rPr lang="en-US" dirty="0"/>
              <a:t>Screen for trauma in multiple settings.</a:t>
            </a:r>
          </a:p>
          <a:p>
            <a:pPr marL="457200" indent="-457200">
              <a:buFont typeface="+mj-lt"/>
              <a:buAutoNum type="arabicPeriod"/>
            </a:pPr>
            <a:r>
              <a:rPr lang="en-US" dirty="0"/>
              <a:t>Ensure safety and meet basic service needs.</a:t>
            </a:r>
          </a:p>
          <a:p>
            <a:pPr marL="457200" indent="-457200">
              <a:buFont typeface="+mj-lt"/>
              <a:buAutoNum type="arabicPeriod"/>
            </a:pPr>
            <a:r>
              <a:rPr lang="en-US" dirty="0"/>
              <a:t>Build long-term, sustaining relationships and provide opportunities for regaining valued social roles. </a:t>
            </a:r>
          </a:p>
          <a:p>
            <a:pPr marL="457200" indent="-457200">
              <a:buFont typeface="+mj-lt"/>
              <a:buAutoNum type="arabicPeriod"/>
            </a:pPr>
            <a:r>
              <a:rPr lang="en-US" dirty="0"/>
              <a:t>Provide access to trauma-specific treatment services. </a:t>
            </a:r>
          </a:p>
          <a:p>
            <a:pPr marL="457200" indent="-457200">
              <a:buFont typeface="+mj-lt"/>
              <a:buAutoNum type="arabicPeriod"/>
            </a:pPr>
            <a:r>
              <a:rPr lang="en-US" dirty="0"/>
              <a:t>Make peer models and supports available. </a:t>
            </a:r>
          </a:p>
        </p:txBody>
      </p:sp>
    </p:spTree>
    <p:extLst>
      <p:ext uri="{BB962C8B-B14F-4D97-AF65-F5344CB8AC3E}">
        <p14:creationId xmlns:p14="http://schemas.microsoft.com/office/powerpoint/2010/main" val="4150287363"/>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268971-48B7-7A47-9255-5F3BD7FFEBF5}"/>
              </a:ext>
            </a:extLst>
          </p:cNvPr>
          <p:cNvSpPr>
            <a:spLocks noGrp="1"/>
          </p:cNvSpPr>
          <p:nvPr>
            <p:ph type="title"/>
          </p:nvPr>
        </p:nvSpPr>
        <p:spPr/>
        <p:txBody>
          <a:bodyPr/>
          <a:lstStyle/>
          <a:p>
            <a:pPr algn="ctr"/>
            <a:r>
              <a:rPr lang="en-US" dirty="0"/>
              <a:t>Resources 4.1: Using a Trauma-Informed Approach</a:t>
            </a:r>
          </a:p>
        </p:txBody>
      </p:sp>
      <p:sp>
        <p:nvSpPr>
          <p:cNvPr id="3" name="Content Placeholder 2">
            <a:extLst>
              <a:ext uri="{FF2B5EF4-FFF2-40B4-BE49-F238E27FC236}">
                <a16:creationId xmlns:a16="http://schemas.microsoft.com/office/drawing/2014/main" id="{6C9F2F18-98F2-424F-964A-ABEC3DBE5A46}"/>
              </a:ext>
            </a:extLst>
          </p:cNvPr>
          <p:cNvSpPr>
            <a:spLocks noGrp="1"/>
          </p:cNvSpPr>
          <p:nvPr>
            <p:ph idx="1"/>
          </p:nvPr>
        </p:nvSpPr>
        <p:spPr>
          <a:xfrm>
            <a:off x="1371599" y="2285999"/>
            <a:ext cx="9958039" cy="4070195"/>
          </a:xfrm>
        </p:spPr>
        <p:txBody>
          <a:bodyPr>
            <a:normAutofit/>
          </a:bodyPr>
          <a:lstStyle/>
          <a:p>
            <a:r>
              <a:rPr lang="en-US" dirty="0">
                <a:hlinkClick r:id="rId2" tooltip="External Link"/>
              </a:rPr>
              <a:t>SAMHSA's Concept of Trauma and Guidance for a Trauma-Informed Approach</a:t>
            </a:r>
            <a:r>
              <a:rPr lang="en-US" dirty="0"/>
              <a:t>: This paper provides guidance on developing a trauma-informed approach within justice systems.</a:t>
            </a:r>
          </a:p>
          <a:p>
            <a:r>
              <a:rPr lang="en-US" dirty="0">
                <a:hlinkClick r:id="rId3" tooltip="External Link"/>
              </a:rPr>
              <a:t>Utilizing Trauma-Informed Approaches to Trafficking-Related Work</a:t>
            </a:r>
            <a:r>
              <a:rPr lang="en-US" dirty="0"/>
              <a:t> Project REACH developed this useful chart with tips on how to understand victim behavior, case scenarios, and how to utilize trauma-informed approaches.</a:t>
            </a:r>
          </a:p>
          <a:p>
            <a:r>
              <a:rPr lang="en-US" dirty="0">
                <a:hlinkClick r:id="rId4" tooltip="External Link"/>
              </a:rPr>
              <a:t>Systemic Self-Regulation: A Framework for Trauma-Informed Services in Residential Juvenile Justice Programs (2013)</a:t>
            </a:r>
            <a:r>
              <a:rPr lang="en-US" dirty="0"/>
              <a:t> Most youth detained in juvenile justice facilities have extensive histories of exposure to psychological trauma. This resource provides an overview of the barriers to successful provision of mental health services for youths in juvenile justice facilities, including those involving youth, parents, and juvenile justice residential facility staff and administrators.</a:t>
            </a:r>
          </a:p>
          <a:p>
            <a:endParaRPr lang="en-US" dirty="0"/>
          </a:p>
        </p:txBody>
      </p:sp>
    </p:spTree>
    <p:extLst>
      <p:ext uri="{BB962C8B-B14F-4D97-AF65-F5344CB8AC3E}">
        <p14:creationId xmlns:p14="http://schemas.microsoft.com/office/powerpoint/2010/main" val="1901232802"/>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A7ABD6-58C9-F943-A42E-C5E839B6C134}"/>
              </a:ext>
            </a:extLst>
          </p:cNvPr>
          <p:cNvSpPr>
            <a:spLocks noGrp="1"/>
          </p:cNvSpPr>
          <p:nvPr>
            <p:ph type="title"/>
          </p:nvPr>
        </p:nvSpPr>
        <p:spPr/>
        <p:txBody>
          <a:bodyPr/>
          <a:lstStyle/>
          <a:p>
            <a:pPr algn="ctr"/>
            <a:r>
              <a:rPr lang="en-US" dirty="0"/>
              <a:t>4.2: Victim Service Provider Intake &amp; Needs Assessment </a:t>
            </a:r>
          </a:p>
        </p:txBody>
      </p:sp>
      <p:sp>
        <p:nvSpPr>
          <p:cNvPr id="3" name="Content Placeholder 2">
            <a:extLst>
              <a:ext uri="{FF2B5EF4-FFF2-40B4-BE49-F238E27FC236}">
                <a16:creationId xmlns:a16="http://schemas.microsoft.com/office/drawing/2014/main" id="{EF52B981-BB8E-2548-8051-2519DE987D4F}"/>
              </a:ext>
            </a:extLst>
          </p:cNvPr>
          <p:cNvSpPr>
            <a:spLocks noGrp="1"/>
          </p:cNvSpPr>
          <p:nvPr>
            <p:ph idx="1"/>
          </p:nvPr>
        </p:nvSpPr>
        <p:spPr/>
        <p:txBody>
          <a:bodyPr/>
          <a:lstStyle/>
          <a:p>
            <a:r>
              <a:rPr lang="en-US" dirty="0"/>
              <a:t>Service providers convey pertinent information to victims so that they can make informed choices about services they wish to obtain, working with law enforcement, legal and immigration remedies, and other options. Victim-centered approaches focus on empowerment and choice rather than coercion and dependency.</a:t>
            </a:r>
          </a:p>
          <a:p>
            <a:r>
              <a:rPr lang="en-US" dirty="0"/>
              <a:t>Victim service providers may first come into contact with a victim of trafficking through a variety of different means, which may include the relationships they have built with the community or through law enforcement.</a:t>
            </a:r>
          </a:p>
          <a:p>
            <a:endParaRPr lang="en-US" dirty="0"/>
          </a:p>
        </p:txBody>
      </p:sp>
    </p:spTree>
    <p:extLst>
      <p:ext uri="{BB962C8B-B14F-4D97-AF65-F5344CB8AC3E}">
        <p14:creationId xmlns:p14="http://schemas.microsoft.com/office/powerpoint/2010/main" val="3901208144"/>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CBFEC8-CBC6-C846-B19A-E6940BF7C9B2}"/>
              </a:ext>
            </a:extLst>
          </p:cNvPr>
          <p:cNvSpPr>
            <a:spLocks noGrp="1"/>
          </p:cNvSpPr>
          <p:nvPr>
            <p:ph type="title"/>
          </p:nvPr>
        </p:nvSpPr>
        <p:spPr/>
        <p:txBody>
          <a:bodyPr/>
          <a:lstStyle/>
          <a:p>
            <a:pPr algn="ctr"/>
            <a:r>
              <a:rPr lang="en-US" dirty="0"/>
              <a:t>Conducting a Needs Assessment </a:t>
            </a:r>
          </a:p>
        </p:txBody>
      </p:sp>
      <p:sp>
        <p:nvSpPr>
          <p:cNvPr id="3" name="Content Placeholder 2">
            <a:extLst>
              <a:ext uri="{FF2B5EF4-FFF2-40B4-BE49-F238E27FC236}">
                <a16:creationId xmlns:a16="http://schemas.microsoft.com/office/drawing/2014/main" id="{1BF618C4-3B4F-1E4F-88E1-3F20CD5A7961}"/>
              </a:ext>
            </a:extLst>
          </p:cNvPr>
          <p:cNvSpPr>
            <a:spLocks noGrp="1"/>
          </p:cNvSpPr>
          <p:nvPr>
            <p:ph idx="1"/>
          </p:nvPr>
        </p:nvSpPr>
        <p:spPr>
          <a:xfrm>
            <a:off x="1371600" y="1694985"/>
            <a:ext cx="10493298" cy="4951141"/>
          </a:xfrm>
        </p:spPr>
        <p:txBody>
          <a:bodyPr>
            <a:normAutofit fontScale="85000" lnSpcReduction="20000"/>
          </a:bodyPr>
          <a:lstStyle/>
          <a:p>
            <a:r>
              <a:rPr lang="en-US" dirty="0"/>
              <a:t>A thorough assessment of needs takes place over several meetings, allowing the victim to identify and prioritize her/his needs.</a:t>
            </a:r>
          </a:p>
          <a:p>
            <a:r>
              <a:rPr lang="en-US" dirty="0"/>
              <a:t>Emergency needs should be attended to first, ensuring physical safety until the next meeting with the service provider. A thorough needs assessment involves information gathering on the current status and emergency, and short-term and long-term needs for—</a:t>
            </a:r>
          </a:p>
          <a:p>
            <a:pPr marL="457200" indent="-457200">
              <a:buFont typeface="+mj-lt"/>
              <a:buAutoNum type="arabicPeriod"/>
            </a:pPr>
            <a:r>
              <a:rPr lang="en-US" dirty="0"/>
              <a:t>Shelter/housing </a:t>
            </a:r>
          </a:p>
          <a:p>
            <a:pPr marL="457200" indent="-457200">
              <a:buFont typeface="+mj-lt"/>
              <a:buAutoNum type="arabicPeriod"/>
            </a:pPr>
            <a:r>
              <a:rPr lang="en-US" dirty="0"/>
              <a:t>Culturally appropriate food </a:t>
            </a:r>
          </a:p>
          <a:p>
            <a:pPr marL="457200" indent="-457200">
              <a:buFont typeface="+mj-lt"/>
              <a:buAutoNum type="arabicPeriod"/>
            </a:pPr>
            <a:r>
              <a:rPr lang="en-US" dirty="0"/>
              <a:t>Seasonally appropriate clothing and shoes</a:t>
            </a:r>
          </a:p>
          <a:p>
            <a:pPr marL="457200" indent="-457200">
              <a:buFont typeface="+mj-lt"/>
              <a:buAutoNum type="arabicPeriod"/>
            </a:pPr>
            <a:r>
              <a:rPr lang="en-US" dirty="0"/>
              <a:t>Language needs</a:t>
            </a:r>
          </a:p>
          <a:p>
            <a:pPr marL="457200" indent="-457200">
              <a:buFont typeface="+mj-lt"/>
              <a:buAutoNum type="arabicPeriod"/>
            </a:pPr>
            <a:r>
              <a:rPr lang="en-US" dirty="0"/>
              <a:t>Immigration, criminal, and/or civil legal support</a:t>
            </a:r>
          </a:p>
          <a:p>
            <a:pPr marL="457200" indent="-457200">
              <a:buFont typeface="+mj-lt"/>
              <a:buAutoNum type="arabicPeriod"/>
            </a:pPr>
            <a:r>
              <a:rPr lang="en-US" dirty="0"/>
              <a:t>Court accompaniment and advocacy </a:t>
            </a:r>
          </a:p>
          <a:p>
            <a:pPr marL="457200" indent="-457200">
              <a:buFont typeface="+mj-lt"/>
              <a:buAutoNum type="arabicPeriod"/>
            </a:pPr>
            <a:r>
              <a:rPr lang="en-US" dirty="0"/>
              <a:t>Transportation support </a:t>
            </a:r>
          </a:p>
          <a:p>
            <a:pPr marL="457200" indent="-457200">
              <a:buFont typeface="+mj-lt"/>
              <a:buAutoNum type="arabicPeriod"/>
            </a:pPr>
            <a:r>
              <a:rPr lang="en-US" dirty="0"/>
              <a:t>Medical care</a:t>
            </a:r>
          </a:p>
          <a:p>
            <a:pPr marL="457200" indent="-457200">
              <a:buFont typeface="+mj-lt"/>
              <a:buAutoNum type="arabicPeriod"/>
            </a:pPr>
            <a:r>
              <a:rPr lang="en-US" dirty="0"/>
              <a:t>Public benefits</a:t>
            </a:r>
          </a:p>
          <a:p>
            <a:pPr marL="457200" indent="-457200">
              <a:buFont typeface="+mj-lt"/>
              <a:buAutoNum type="arabicPeriod"/>
            </a:pPr>
            <a:r>
              <a:rPr lang="en-US" dirty="0"/>
              <a:t>Crime victim compensation</a:t>
            </a:r>
            <a:br>
              <a:rPr lang="en-US" dirty="0"/>
            </a:br>
            <a:endParaRPr lang="en-US" dirty="0"/>
          </a:p>
        </p:txBody>
      </p:sp>
    </p:spTree>
    <p:extLst>
      <p:ext uri="{BB962C8B-B14F-4D97-AF65-F5344CB8AC3E}">
        <p14:creationId xmlns:p14="http://schemas.microsoft.com/office/powerpoint/2010/main" val="1974799382"/>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679479-570F-FF4B-982F-3281F48E9431}"/>
              </a:ext>
            </a:extLst>
          </p:cNvPr>
          <p:cNvSpPr>
            <a:spLocks noGrp="1"/>
          </p:cNvSpPr>
          <p:nvPr>
            <p:ph type="title"/>
          </p:nvPr>
        </p:nvSpPr>
        <p:spPr/>
        <p:txBody>
          <a:bodyPr/>
          <a:lstStyle/>
          <a:p>
            <a:pPr algn="ctr"/>
            <a:r>
              <a:rPr lang="en-US" dirty="0"/>
              <a:t>Timeline for Service Delivery</a:t>
            </a:r>
          </a:p>
        </p:txBody>
      </p:sp>
      <p:sp>
        <p:nvSpPr>
          <p:cNvPr id="4" name="Content Placeholder 3">
            <a:extLst>
              <a:ext uri="{FF2B5EF4-FFF2-40B4-BE49-F238E27FC236}">
                <a16:creationId xmlns:a16="http://schemas.microsoft.com/office/drawing/2014/main" id="{AD1B4F59-DF53-C247-9D80-03AB5504193D}"/>
              </a:ext>
            </a:extLst>
          </p:cNvPr>
          <p:cNvSpPr>
            <a:spLocks noGrp="1"/>
          </p:cNvSpPr>
          <p:nvPr>
            <p:ph sz="half" idx="1"/>
          </p:nvPr>
        </p:nvSpPr>
        <p:spPr>
          <a:xfrm>
            <a:off x="1218811" y="1694985"/>
            <a:ext cx="4600575" cy="4884235"/>
          </a:xfrm>
        </p:spPr>
        <p:txBody>
          <a:bodyPr>
            <a:normAutofit fontScale="85000" lnSpcReduction="20000"/>
          </a:bodyPr>
          <a:lstStyle/>
          <a:p>
            <a:r>
              <a:rPr lang="en-US" b="1" dirty="0"/>
              <a:t>Upon notification of potential client</a:t>
            </a:r>
          </a:p>
          <a:p>
            <a:pPr>
              <a:buFont typeface="Wingdings" pitchFamily="2" charset="2"/>
              <a:buChar char="Ø"/>
            </a:pPr>
            <a:r>
              <a:rPr lang="en-US" dirty="0"/>
              <a:t>Notify the interpreting department of language needs</a:t>
            </a:r>
          </a:p>
          <a:p>
            <a:pPr>
              <a:buFont typeface="Wingdings" pitchFamily="2" charset="2"/>
              <a:buChar char="Ø"/>
            </a:pPr>
            <a:r>
              <a:rPr lang="en-US" dirty="0"/>
              <a:t>Notify the immigration attorney</a:t>
            </a:r>
          </a:p>
          <a:p>
            <a:pPr>
              <a:buFont typeface="Wingdings" pitchFamily="2" charset="2"/>
              <a:buChar char="Ø"/>
            </a:pPr>
            <a:r>
              <a:rPr lang="en-US" dirty="0"/>
              <a:t>Identify possible safe housing options</a:t>
            </a:r>
          </a:p>
          <a:p>
            <a:r>
              <a:rPr lang="en-US" b="1" dirty="0"/>
              <a:t>First 24 hours </a:t>
            </a:r>
          </a:p>
          <a:p>
            <a:pPr>
              <a:buFont typeface="Wingdings" pitchFamily="2" charset="2"/>
              <a:buChar char="Ø"/>
            </a:pPr>
            <a:r>
              <a:rPr lang="en-US" dirty="0"/>
              <a:t>Safe Housing </a:t>
            </a:r>
          </a:p>
          <a:p>
            <a:pPr>
              <a:buFont typeface="Wingdings" pitchFamily="2" charset="2"/>
              <a:buChar char="Ø"/>
            </a:pPr>
            <a:r>
              <a:rPr lang="en-US" dirty="0"/>
              <a:t>Food</a:t>
            </a:r>
          </a:p>
          <a:p>
            <a:pPr>
              <a:buFont typeface="Wingdings" pitchFamily="2" charset="2"/>
              <a:buChar char="Ø"/>
            </a:pPr>
            <a:r>
              <a:rPr lang="en-US" dirty="0"/>
              <a:t>Adequate clothing</a:t>
            </a:r>
          </a:p>
          <a:p>
            <a:pPr>
              <a:buFont typeface="Wingdings" pitchFamily="2" charset="2"/>
              <a:buChar char="Ø"/>
            </a:pPr>
            <a:r>
              <a:rPr lang="en-US" dirty="0"/>
              <a:t>Emergency medical needs</a:t>
            </a:r>
          </a:p>
          <a:p>
            <a:pPr>
              <a:buFont typeface="Wingdings" pitchFamily="2" charset="2"/>
              <a:buChar char="Ø"/>
            </a:pPr>
            <a:r>
              <a:rPr lang="en-US" dirty="0"/>
              <a:t>Family concerns</a:t>
            </a:r>
          </a:p>
          <a:p>
            <a:pPr>
              <a:buFont typeface="Wingdings" pitchFamily="2" charset="2"/>
              <a:buChar char="Ø"/>
            </a:pPr>
            <a:r>
              <a:rPr lang="en-US" dirty="0"/>
              <a:t>Contact legal department to inform and arrange for initial appointment</a:t>
            </a:r>
          </a:p>
          <a:p>
            <a:pPr>
              <a:buFont typeface="Wingdings" pitchFamily="2" charset="2"/>
              <a:buChar char="Ø"/>
            </a:pPr>
            <a:r>
              <a:rPr lang="en-US" dirty="0"/>
              <a:t>Open a hard file and electronic file</a:t>
            </a:r>
          </a:p>
        </p:txBody>
      </p:sp>
      <p:sp>
        <p:nvSpPr>
          <p:cNvPr id="5" name="Content Placeholder 4">
            <a:extLst>
              <a:ext uri="{FF2B5EF4-FFF2-40B4-BE49-F238E27FC236}">
                <a16:creationId xmlns:a16="http://schemas.microsoft.com/office/drawing/2014/main" id="{3141DF17-B5D8-2D47-8F86-FEFA19229BD1}"/>
              </a:ext>
            </a:extLst>
          </p:cNvPr>
          <p:cNvSpPr>
            <a:spLocks noGrp="1"/>
          </p:cNvSpPr>
          <p:nvPr>
            <p:ph sz="half" idx="2"/>
          </p:nvPr>
        </p:nvSpPr>
        <p:spPr>
          <a:xfrm>
            <a:off x="6525402" y="1694985"/>
            <a:ext cx="5049563" cy="4884235"/>
          </a:xfrm>
        </p:spPr>
        <p:txBody>
          <a:bodyPr>
            <a:normAutofit fontScale="85000" lnSpcReduction="20000"/>
          </a:bodyPr>
          <a:lstStyle/>
          <a:p>
            <a:r>
              <a:rPr lang="en-US" b="1" dirty="0"/>
              <a:t>Within 72 hours</a:t>
            </a:r>
          </a:p>
          <a:p>
            <a:pPr>
              <a:buFont typeface="Wingdings" pitchFamily="2" charset="2"/>
              <a:buChar char="Ø"/>
            </a:pPr>
            <a:r>
              <a:rPr lang="en-US" dirty="0"/>
              <a:t>Complete general intake/assessment form</a:t>
            </a:r>
          </a:p>
          <a:p>
            <a:pPr>
              <a:buFont typeface="Wingdings" pitchFamily="2" charset="2"/>
              <a:buChar char="Ø"/>
            </a:pPr>
            <a:r>
              <a:rPr lang="en-US" dirty="0"/>
              <a:t>Lethality assessment </a:t>
            </a:r>
          </a:p>
          <a:p>
            <a:pPr>
              <a:buFont typeface="Wingdings" pitchFamily="2" charset="2"/>
              <a:buChar char="Ø"/>
            </a:pPr>
            <a:r>
              <a:rPr lang="en-US" dirty="0"/>
              <a:t>Enroll in ESL classes</a:t>
            </a:r>
          </a:p>
          <a:p>
            <a:pPr>
              <a:buFont typeface="Wingdings" pitchFamily="2" charset="2"/>
              <a:buChar char="Ø"/>
            </a:pPr>
            <a:r>
              <a:rPr lang="en-US" dirty="0"/>
              <a:t>Client attends legal appointment </a:t>
            </a:r>
          </a:p>
          <a:p>
            <a:pPr>
              <a:buFont typeface="Wingdings" pitchFamily="2" charset="2"/>
              <a:buChar char="Ø"/>
            </a:pPr>
            <a:r>
              <a:rPr lang="en-US" dirty="0"/>
              <a:t>Contact law enforcement to determine status of continued presence paperwork</a:t>
            </a:r>
          </a:p>
          <a:p>
            <a:r>
              <a:rPr lang="en-US" b="1" dirty="0"/>
              <a:t>Within the first week</a:t>
            </a:r>
          </a:p>
          <a:p>
            <a:pPr>
              <a:buFont typeface="Wingdings" pitchFamily="2" charset="2"/>
              <a:buChar char="Ø"/>
            </a:pPr>
            <a:r>
              <a:rPr lang="en-US" dirty="0"/>
              <a:t>Grocery store orientation</a:t>
            </a:r>
          </a:p>
          <a:p>
            <a:pPr>
              <a:buFont typeface="Wingdings" pitchFamily="2" charset="2"/>
              <a:buChar char="Ø"/>
            </a:pPr>
            <a:r>
              <a:rPr lang="en-US" dirty="0"/>
              <a:t>Public transport orientation </a:t>
            </a:r>
          </a:p>
          <a:p>
            <a:pPr>
              <a:buFont typeface="Wingdings" pitchFamily="2" charset="2"/>
              <a:buChar char="Ø"/>
            </a:pPr>
            <a:r>
              <a:rPr lang="en-US" dirty="0"/>
              <a:t>Neighborhood orientation </a:t>
            </a:r>
          </a:p>
          <a:p>
            <a:pPr>
              <a:buFont typeface="Wingdings" pitchFamily="2" charset="2"/>
              <a:buChar char="Ø"/>
            </a:pPr>
            <a:r>
              <a:rPr lang="en-US" dirty="0"/>
              <a:t>Identify supports</a:t>
            </a:r>
          </a:p>
          <a:p>
            <a:pPr>
              <a:buFont typeface="Wingdings" pitchFamily="2" charset="2"/>
              <a:buChar char="Ø"/>
            </a:pPr>
            <a:r>
              <a:rPr lang="en-US" dirty="0"/>
              <a:t>Begin to develop service plans</a:t>
            </a:r>
          </a:p>
          <a:p>
            <a:pPr>
              <a:buFont typeface="Wingdings" pitchFamily="2" charset="2"/>
              <a:buChar char="Ø"/>
            </a:pPr>
            <a:r>
              <a:rPr lang="en-US" dirty="0"/>
              <a:t>Present client at case conference </a:t>
            </a:r>
          </a:p>
        </p:txBody>
      </p:sp>
    </p:spTree>
    <p:extLst>
      <p:ext uri="{BB962C8B-B14F-4D97-AF65-F5344CB8AC3E}">
        <p14:creationId xmlns:p14="http://schemas.microsoft.com/office/powerpoint/2010/main" val="1997264375"/>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1A688C1C-8F4A-9F4E-857D-C8EA796957F2}"/>
              </a:ext>
            </a:extLst>
          </p:cNvPr>
          <p:cNvSpPr>
            <a:spLocks noGrp="1"/>
          </p:cNvSpPr>
          <p:nvPr>
            <p:ph type="title"/>
          </p:nvPr>
        </p:nvSpPr>
        <p:spPr/>
        <p:txBody>
          <a:bodyPr/>
          <a:lstStyle/>
          <a:p>
            <a:pPr algn="ctr"/>
            <a:r>
              <a:rPr lang="en-US" dirty="0"/>
              <a:t>Resources 4.2: Victim Service Provider Intake and Needs Assessment </a:t>
            </a:r>
          </a:p>
        </p:txBody>
      </p:sp>
      <p:sp>
        <p:nvSpPr>
          <p:cNvPr id="6" name="Content Placeholder 5">
            <a:extLst>
              <a:ext uri="{FF2B5EF4-FFF2-40B4-BE49-F238E27FC236}">
                <a16:creationId xmlns:a16="http://schemas.microsoft.com/office/drawing/2014/main" id="{2E27B90B-EBE8-9848-B8A7-598A33CED20C}"/>
              </a:ext>
            </a:extLst>
          </p:cNvPr>
          <p:cNvSpPr>
            <a:spLocks noGrp="1"/>
          </p:cNvSpPr>
          <p:nvPr>
            <p:ph idx="1"/>
          </p:nvPr>
        </p:nvSpPr>
        <p:spPr>
          <a:xfrm>
            <a:off x="1371599" y="2285999"/>
            <a:ext cx="10091855" cy="3886201"/>
          </a:xfrm>
        </p:spPr>
        <p:txBody>
          <a:bodyPr/>
          <a:lstStyle/>
          <a:p>
            <a:r>
              <a:rPr lang="en-US" dirty="0">
                <a:hlinkClick r:id="rId2" tooltip="External Link"/>
              </a:rPr>
              <a:t>Illinois Department of Children &amp; Family Services Policy Guide</a:t>
            </a:r>
            <a:r>
              <a:rPr lang="en-US" dirty="0"/>
              <a:t> The Child Protective Services’ intake and investigation requirements involving allegation of human trafficking of children.</a:t>
            </a:r>
          </a:p>
          <a:p>
            <a:r>
              <a:rPr lang="en-US" dirty="0">
                <a:hlinkClick r:id="rId3" tooltip="External Link"/>
              </a:rPr>
              <a:t>Caseworker Privilege Fact Sheet: The Benefits and Limitations to Human Trafficking Victim- Caseworker Privilege (PDF 62KB)</a:t>
            </a:r>
            <a:r>
              <a:rPr lang="en-US" dirty="0"/>
              <a:t> Developed by the Coalition to Abolish Slavery &amp; Trafficking (CAST), this resource details what information is protected by caseworker privilege in California and what is not, while answering several frequently asked questions and providing best practices.</a:t>
            </a:r>
          </a:p>
          <a:p>
            <a:r>
              <a:rPr lang="en-US" dirty="0">
                <a:hlinkClick r:id="rId4" tooltip="External Link"/>
              </a:rPr>
              <a:t>Safety Planning and Prevention</a:t>
            </a:r>
            <a:r>
              <a:rPr lang="en-US" dirty="0"/>
              <a:t> This tool, from the National Human Trafficking Resource Center, provides a list of potential considerations in safety planning for victims of trafficking, including preventative safety planning related to employment.</a:t>
            </a:r>
          </a:p>
        </p:txBody>
      </p:sp>
    </p:spTree>
    <p:extLst>
      <p:ext uri="{BB962C8B-B14F-4D97-AF65-F5344CB8AC3E}">
        <p14:creationId xmlns:p14="http://schemas.microsoft.com/office/powerpoint/2010/main" val="3494863526"/>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C1848F-905F-0F41-8978-C7F47E6DEED6}"/>
              </a:ext>
            </a:extLst>
          </p:cNvPr>
          <p:cNvSpPr>
            <a:spLocks noGrp="1"/>
          </p:cNvSpPr>
          <p:nvPr>
            <p:ph type="title"/>
          </p:nvPr>
        </p:nvSpPr>
        <p:spPr/>
        <p:txBody>
          <a:bodyPr/>
          <a:lstStyle/>
          <a:p>
            <a:pPr algn="ctr"/>
            <a:r>
              <a:rPr lang="en-US" dirty="0"/>
              <a:t>4.3: The Vital Role of Case Management &amp; Service Planning</a:t>
            </a:r>
          </a:p>
        </p:txBody>
      </p:sp>
      <p:sp>
        <p:nvSpPr>
          <p:cNvPr id="3" name="Content Placeholder 2">
            <a:extLst>
              <a:ext uri="{FF2B5EF4-FFF2-40B4-BE49-F238E27FC236}">
                <a16:creationId xmlns:a16="http://schemas.microsoft.com/office/drawing/2014/main" id="{684AED90-26C4-6745-A56D-270910F527E9}"/>
              </a:ext>
            </a:extLst>
          </p:cNvPr>
          <p:cNvSpPr>
            <a:spLocks noGrp="1"/>
          </p:cNvSpPr>
          <p:nvPr>
            <p:ph idx="1"/>
          </p:nvPr>
        </p:nvSpPr>
        <p:spPr/>
        <p:txBody>
          <a:bodyPr/>
          <a:lstStyle/>
          <a:p>
            <a:r>
              <a:rPr lang="en-US" dirty="0"/>
              <a:t>Case management is the central component in the provision of comprehensive victim-centered services to trafficking victims.</a:t>
            </a:r>
          </a:p>
          <a:p>
            <a:r>
              <a:rPr lang="en-US" dirty="0"/>
              <a:t>The case manager performs multiple roles as point person, victim advocate, and facilitator of communication in order to help the victim navigate complex criminal justice and social service systems. Providers should create a case management plan and review it verbally at each meeting with a client.</a:t>
            </a:r>
          </a:p>
          <a:p>
            <a:r>
              <a:rPr lang="en-US" dirty="0"/>
              <a:t>The effectiveness of case management depends on a case manager's ability to establish rapport and a trusting relationship with the trafficking victim, and to identify and access local, state, and federal resources to address the victim’s needs comprehensively.</a:t>
            </a:r>
          </a:p>
        </p:txBody>
      </p:sp>
    </p:spTree>
    <p:extLst>
      <p:ext uri="{BB962C8B-B14F-4D97-AF65-F5344CB8AC3E}">
        <p14:creationId xmlns:p14="http://schemas.microsoft.com/office/powerpoint/2010/main" val="2740432611"/>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79DF27-6F8E-244E-88A0-B4EA2E6C7DAB}"/>
              </a:ext>
            </a:extLst>
          </p:cNvPr>
          <p:cNvSpPr>
            <a:spLocks noGrp="1"/>
          </p:cNvSpPr>
          <p:nvPr>
            <p:ph type="title"/>
          </p:nvPr>
        </p:nvSpPr>
        <p:spPr/>
        <p:txBody>
          <a:bodyPr/>
          <a:lstStyle/>
          <a:p>
            <a:pPr algn="ctr"/>
            <a:r>
              <a:rPr lang="en-US" dirty="0"/>
              <a:t>Case Managers</a:t>
            </a:r>
          </a:p>
        </p:txBody>
      </p:sp>
      <p:sp>
        <p:nvSpPr>
          <p:cNvPr id="3" name="Content Placeholder 2">
            <a:extLst>
              <a:ext uri="{FF2B5EF4-FFF2-40B4-BE49-F238E27FC236}">
                <a16:creationId xmlns:a16="http://schemas.microsoft.com/office/drawing/2014/main" id="{FF09A072-7591-E64C-8C07-1B8E5CF003E3}"/>
              </a:ext>
            </a:extLst>
          </p:cNvPr>
          <p:cNvSpPr>
            <a:spLocks noGrp="1"/>
          </p:cNvSpPr>
          <p:nvPr>
            <p:ph idx="1"/>
          </p:nvPr>
        </p:nvSpPr>
        <p:spPr>
          <a:xfrm>
            <a:off x="1371599" y="1761893"/>
            <a:ext cx="10047249" cy="4839629"/>
          </a:xfrm>
        </p:spPr>
        <p:txBody>
          <a:bodyPr>
            <a:normAutofit lnSpcReduction="10000"/>
          </a:bodyPr>
          <a:lstStyle/>
          <a:p>
            <a:r>
              <a:rPr lang="en-US" dirty="0"/>
              <a:t>Case managers should consider the following factors:</a:t>
            </a:r>
          </a:p>
          <a:p>
            <a:pPr marL="457200" indent="-457200">
              <a:buFont typeface="+mj-lt"/>
              <a:buAutoNum type="arabicPeriod"/>
            </a:pPr>
            <a:r>
              <a:rPr lang="en-US" dirty="0"/>
              <a:t>Identification of primary case manager: It is helpful to identify a primary case manager for each victim to decrease confusion for the victim and streamline communication between various victim service providers and with law enforcement partners. </a:t>
            </a:r>
          </a:p>
          <a:p>
            <a:pPr marL="457200" indent="-457200">
              <a:buFont typeface="+mj-lt"/>
              <a:buAutoNum type="arabicPeriod"/>
            </a:pPr>
            <a:r>
              <a:rPr lang="en-US" dirty="0"/>
              <a:t>Protection of victims’ rights and informed consent: It is important to review documents related to these concepts on a consistent basis. Signed consents should be narrow in scope and time-limited. Even when a consent form is signed, it is useful to remind the victim verbally of this fact prior to sharing a new piece of information with an outside agency.</a:t>
            </a:r>
          </a:p>
          <a:p>
            <a:pPr marL="457200" indent="-457200">
              <a:buFont typeface="+mj-lt"/>
              <a:buAutoNum type="arabicPeriod"/>
            </a:pPr>
            <a:r>
              <a:rPr lang="en-US" dirty="0"/>
              <a:t>Goal setting and individualized service planning: The best service plan is in the survivor’s own words and is not standardized. Quality service plans are survivor-driven because each survivor is different.</a:t>
            </a:r>
          </a:p>
          <a:p>
            <a:pPr marL="457200" indent="-457200">
              <a:buFont typeface="+mj-lt"/>
              <a:buAutoNum type="arabicPeriod"/>
            </a:pPr>
            <a:r>
              <a:rPr lang="en-US" dirty="0"/>
              <a:t>Initial and ongoing assessments: These assessments are necessary to identify each victim’s accomplishments and strengths and current or new service priorities in need of support.</a:t>
            </a:r>
          </a:p>
          <a:p>
            <a:pPr marL="457200" indent="-457200">
              <a:buFont typeface="+mj-lt"/>
              <a:buAutoNum type="arabicPeriod"/>
            </a:pPr>
            <a:endParaRPr lang="en-US" dirty="0"/>
          </a:p>
        </p:txBody>
      </p:sp>
    </p:spTree>
    <p:extLst>
      <p:ext uri="{BB962C8B-B14F-4D97-AF65-F5344CB8AC3E}">
        <p14:creationId xmlns:p14="http://schemas.microsoft.com/office/powerpoint/2010/main" val="207011463"/>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92D268-2C72-F54F-89DD-300FE4341FB2}"/>
              </a:ext>
            </a:extLst>
          </p:cNvPr>
          <p:cNvSpPr>
            <a:spLocks noGrp="1"/>
          </p:cNvSpPr>
          <p:nvPr>
            <p:ph type="title"/>
          </p:nvPr>
        </p:nvSpPr>
        <p:spPr/>
        <p:txBody>
          <a:bodyPr/>
          <a:lstStyle/>
          <a:p>
            <a:pPr algn="ctr"/>
            <a:r>
              <a:rPr lang="en-US" dirty="0"/>
              <a:t>Resources 4.3: The Vital Role of Case Management &amp; Service Planning</a:t>
            </a:r>
          </a:p>
        </p:txBody>
      </p:sp>
      <p:sp>
        <p:nvSpPr>
          <p:cNvPr id="3" name="Content Placeholder 2">
            <a:extLst>
              <a:ext uri="{FF2B5EF4-FFF2-40B4-BE49-F238E27FC236}">
                <a16:creationId xmlns:a16="http://schemas.microsoft.com/office/drawing/2014/main" id="{2A5B08A4-13AD-AB4A-9B95-033C7C1AEBC7}"/>
              </a:ext>
            </a:extLst>
          </p:cNvPr>
          <p:cNvSpPr>
            <a:spLocks noGrp="1"/>
          </p:cNvSpPr>
          <p:nvPr>
            <p:ph idx="1"/>
          </p:nvPr>
        </p:nvSpPr>
        <p:spPr/>
        <p:txBody>
          <a:bodyPr/>
          <a:lstStyle/>
          <a:p>
            <a:r>
              <a:rPr lang="en-US" dirty="0"/>
              <a:t>Safety Planning Standards for Trafficked and Enslaved Persons: A Guide for Service Providers and Attorneys This manual was published and funded by a grant from OVC. The content in this guide should not be posted publicly to the Web. In order to obtain this resource, contact Safe Horizon at 212–577–7700 or e-mail at </a:t>
            </a:r>
            <a:r>
              <a:rPr lang="en-US" dirty="0">
                <a:hlinkClick r:id="rId2"/>
              </a:rPr>
              <a:t>info@safehorizon.org</a:t>
            </a:r>
            <a:r>
              <a:rPr lang="en-US" dirty="0"/>
              <a:t>.</a:t>
            </a:r>
          </a:p>
          <a:p>
            <a:r>
              <a:rPr lang="en-US" dirty="0">
                <a:hlinkClick r:id="rId3" tooltip="External Link"/>
              </a:rPr>
              <a:t>Working With Survivors of Human Trafficking: A Brief Manual for Service Providers (PDF 336KB) (2007)</a:t>
            </a:r>
            <a:r>
              <a:rPr lang="en-US" dirty="0"/>
              <a:t> Created by Project Reach, this document provides guidance for service providers on working with survivors of human trafficking, including information on trauma, interviewing victims, assessment of client needs, safety issues, and the impact of vicarious trauma.</a:t>
            </a:r>
          </a:p>
          <a:p>
            <a:endParaRPr lang="en-US" dirty="0"/>
          </a:p>
        </p:txBody>
      </p:sp>
    </p:spTree>
    <p:extLst>
      <p:ext uri="{BB962C8B-B14F-4D97-AF65-F5344CB8AC3E}">
        <p14:creationId xmlns:p14="http://schemas.microsoft.com/office/powerpoint/2010/main" val="34009045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4382AA-9E4B-5C41-BF5F-B11D5ED38C52}"/>
              </a:ext>
            </a:extLst>
          </p:cNvPr>
          <p:cNvSpPr>
            <a:spLocks noGrp="1"/>
          </p:cNvSpPr>
          <p:nvPr>
            <p:ph type="title"/>
          </p:nvPr>
        </p:nvSpPr>
        <p:spPr/>
        <p:txBody>
          <a:bodyPr/>
          <a:lstStyle/>
          <a:p>
            <a:pPr algn="ctr"/>
            <a:r>
              <a:rPr lang="en-US" dirty="0"/>
              <a:t>Resources 1: Understanding Human Trafficking </a:t>
            </a:r>
          </a:p>
        </p:txBody>
      </p:sp>
      <p:sp>
        <p:nvSpPr>
          <p:cNvPr id="3" name="Content Placeholder 2">
            <a:extLst>
              <a:ext uri="{FF2B5EF4-FFF2-40B4-BE49-F238E27FC236}">
                <a16:creationId xmlns:a16="http://schemas.microsoft.com/office/drawing/2014/main" id="{CF59D949-CEDE-7047-9E6A-CEE4A32CAD28}"/>
              </a:ext>
            </a:extLst>
          </p:cNvPr>
          <p:cNvSpPr>
            <a:spLocks noGrp="1"/>
          </p:cNvSpPr>
          <p:nvPr>
            <p:ph idx="1"/>
          </p:nvPr>
        </p:nvSpPr>
        <p:spPr>
          <a:xfrm>
            <a:off x="1371600" y="2007221"/>
            <a:ext cx="10426390" cy="4638906"/>
          </a:xfrm>
        </p:spPr>
        <p:txBody>
          <a:bodyPr>
            <a:normAutofit fontScale="92500" lnSpcReduction="10000"/>
          </a:bodyPr>
          <a:lstStyle/>
          <a:p>
            <a:r>
              <a:rPr lang="en-US" dirty="0"/>
              <a:t>Human Trafficking vs Smuggling</a:t>
            </a:r>
          </a:p>
          <a:p>
            <a:pPr marL="457200" indent="-457200">
              <a:buFont typeface="+mj-lt"/>
              <a:buAutoNum type="arabicPeriod"/>
            </a:pPr>
            <a:r>
              <a:rPr lang="en-US" dirty="0">
                <a:hlinkClick r:id="rId2"/>
              </a:rPr>
              <a:t>Human Trafficking and Smuggling (2013)</a:t>
            </a:r>
            <a:r>
              <a:rPr lang="en-US" dirty="0"/>
              <a:t>:  This U.S. Immigration and Customs Enforcement fact sheet explains the differences between human trafficking and smuggling.</a:t>
            </a:r>
          </a:p>
          <a:p>
            <a:r>
              <a:rPr lang="en-US" dirty="0"/>
              <a:t>Hotlines</a:t>
            </a:r>
          </a:p>
          <a:p>
            <a:pPr marL="457200" indent="-457200">
              <a:buFont typeface="+mj-lt"/>
              <a:buAutoNum type="arabicPeriod"/>
            </a:pPr>
            <a:r>
              <a:rPr lang="en-US" dirty="0">
                <a:hlinkClick r:id="rId3" tooltip="External Link"/>
              </a:rPr>
              <a:t>National Center for Missing &amp; Exploited Children ® (NCMEC)</a:t>
            </a:r>
            <a:r>
              <a:rPr lang="en-US" dirty="0"/>
              <a:t> Call Center operates 24 hours a day, 7 days a week. If you have information about a missing child or suspected child sexual exploitation, report it to 1–800–THE-LOST or </a:t>
            </a:r>
            <a:r>
              <a:rPr lang="en-US" dirty="0">
                <a:hlinkClick r:id="rId4" tooltip="External Link"/>
              </a:rPr>
              <a:t>http://www.cybertipline.com/</a:t>
            </a:r>
            <a:r>
              <a:rPr lang="en-US" dirty="0"/>
              <a:t>.</a:t>
            </a:r>
          </a:p>
          <a:p>
            <a:pPr marL="457200" indent="-457200">
              <a:buFont typeface="+mj-lt"/>
              <a:buAutoNum type="arabicPeriod"/>
            </a:pPr>
            <a:r>
              <a:rPr lang="en-US" dirty="0">
                <a:hlinkClick r:id="rId5"/>
              </a:rPr>
              <a:t>Federal Bureau of Investigation (FBI)</a:t>
            </a:r>
            <a:r>
              <a:rPr lang="en-US" dirty="0"/>
              <a:t> has offices around the world and can be contacted around the clock, every day of the year. On the Web site, see When to Contact the FBI for details on areas of responsibility. You may also submit a tip online to the FBI at </a:t>
            </a:r>
            <a:r>
              <a:rPr lang="en-US" dirty="0">
                <a:hlinkClick r:id="rId6"/>
              </a:rPr>
              <a:t>https://tips.fbi.gov/</a:t>
            </a:r>
            <a:r>
              <a:rPr lang="en-US" dirty="0"/>
              <a:t>, or call your </a:t>
            </a:r>
            <a:r>
              <a:rPr lang="en-US" dirty="0">
                <a:hlinkClick r:id="rId7"/>
              </a:rPr>
              <a:t>local FBI office</a:t>
            </a:r>
            <a:r>
              <a:rPr lang="en-US" dirty="0"/>
              <a:t>.</a:t>
            </a:r>
          </a:p>
          <a:p>
            <a:pPr marL="457200" indent="-457200">
              <a:buFont typeface="+mj-lt"/>
              <a:buAutoNum type="arabicPeriod"/>
            </a:pPr>
            <a:r>
              <a:rPr lang="en-US" dirty="0">
                <a:hlinkClick r:id="rId8"/>
              </a:rPr>
              <a:t>Equal Employment Opportunity Commission (EEOC) </a:t>
            </a:r>
            <a:r>
              <a:rPr lang="en-US" dirty="0"/>
              <a:t>at 1–800–669–4000 from 7:00 a.m. to 8:00 p.m. (eastern) provides information about how workers, including trafficking victims, can file a charge of employment discrimination.</a:t>
            </a:r>
          </a:p>
          <a:p>
            <a:pPr marL="457200" indent="-457200">
              <a:buFont typeface="+mj-lt"/>
              <a:buAutoNum type="arabicPeriod"/>
            </a:pPr>
            <a:endParaRPr lang="en-US" dirty="0"/>
          </a:p>
        </p:txBody>
      </p:sp>
    </p:spTree>
    <p:extLst>
      <p:ext uri="{BB962C8B-B14F-4D97-AF65-F5344CB8AC3E}">
        <p14:creationId xmlns:p14="http://schemas.microsoft.com/office/powerpoint/2010/main" val="1845069440"/>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1C9E22-ACD6-AC46-A0F7-F9E02EB5F363}"/>
              </a:ext>
            </a:extLst>
          </p:cNvPr>
          <p:cNvSpPr>
            <a:spLocks noGrp="1"/>
          </p:cNvSpPr>
          <p:nvPr>
            <p:ph type="title"/>
          </p:nvPr>
        </p:nvSpPr>
        <p:spPr/>
        <p:txBody>
          <a:bodyPr/>
          <a:lstStyle/>
          <a:p>
            <a:pPr algn="ctr"/>
            <a:r>
              <a:rPr lang="en-US" dirty="0"/>
              <a:t>4.4: Comprehensive Victim Services</a:t>
            </a:r>
          </a:p>
        </p:txBody>
      </p:sp>
      <p:sp>
        <p:nvSpPr>
          <p:cNvPr id="3" name="Content Placeholder 2">
            <a:extLst>
              <a:ext uri="{FF2B5EF4-FFF2-40B4-BE49-F238E27FC236}">
                <a16:creationId xmlns:a16="http://schemas.microsoft.com/office/drawing/2014/main" id="{B206192E-325E-2546-8331-BCE8FDDA98C1}"/>
              </a:ext>
            </a:extLst>
          </p:cNvPr>
          <p:cNvSpPr>
            <a:spLocks noGrp="1"/>
          </p:cNvSpPr>
          <p:nvPr>
            <p:ph idx="1"/>
          </p:nvPr>
        </p:nvSpPr>
        <p:spPr/>
        <p:txBody>
          <a:bodyPr/>
          <a:lstStyle/>
          <a:p>
            <a:r>
              <a:rPr lang="en-US" dirty="0"/>
              <a:t>One key source of assistance that is often overlooked for victims of human trafficking is the Victims of Crime Act (VOCA) </a:t>
            </a:r>
            <a:r>
              <a:rPr lang="en-US" b="1" dirty="0">
                <a:hlinkClick r:id="rId2" tooltip="External Link"/>
              </a:rPr>
              <a:t>crime victim compensation</a:t>
            </a:r>
            <a:r>
              <a:rPr lang="en-US" dirty="0"/>
              <a:t> programs.</a:t>
            </a:r>
          </a:p>
          <a:p>
            <a:r>
              <a:rPr lang="en-US" dirty="0"/>
              <a:t>These programs, available in every state and territory, reimburse victims for such crime-related expenses as medical costs, mental health counseling, funeral and burial costs, and lost wages or loss of support. </a:t>
            </a:r>
          </a:p>
          <a:p>
            <a:r>
              <a:rPr lang="en-US" dirty="0"/>
              <a:t>Both U.S. citizens/legal permanent residents and foreign national victims are eligible; however, there are limitations based on residency, reporting of the crime, and time elapsed since the crime occurred, which makes it important to connect with the local VOCA administrator to learn more. </a:t>
            </a:r>
          </a:p>
        </p:txBody>
      </p:sp>
    </p:spTree>
    <p:extLst>
      <p:ext uri="{BB962C8B-B14F-4D97-AF65-F5344CB8AC3E}">
        <p14:creationId xmlns:p14="http://schemas.microsoft.com/office/powerpoint/2010/main" val="2928532730"/>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57D99D-EA69-F348-BCB0-CC9E35453491}"/>
              </a:ext>
            </a:extLst>
          </p:cNvPr>
          <p:cNvSpPr>
            <a:spLocks noGrp="1"/>
          </p:cNvSpPr>
          <p:nvPr>
            <p:ph type="title"/>
          </p:nvPr>
        </p:nvSpPr>
        <p:spPr/>
        <p:txBody>
          <a:bodyPr/>
          <a:lstStyle/>
          <a:p>
            <a:pPr algn="ctr"/>
            <a:r>
              <a:rPr lang="en-US" dirty="0"/>
              <a:t>Resources 4.4: Comprehensive Victim Services</a:t>
            </a:r>
          </a:p>
        </p:txBody>
      </p:sp>
      <p:sp>
        <p:nvSpPr>
          <p:cNvPr id="3" name="Content Placeholder 2">
            <a:extLst>
              <a:ext uri="{FF2B5EF4-FFF2-40B4-BE49-F238E27FC236}">
                <a16:creationId xmlns:a16="http://schemas.microsoft.com/office/drawing/2014/main" id="{27F71DD1-B9EF-614C-B2DA-82240B791A91}"/>
              </a:ext>
            </a:extLst>
          </p:cNvPr>
          <p:cNvSpPr>
            <a:spLocks noGrp="1"/>
          </p:cNvSpPr>
          <p:nvPr>
            <p:ph idx="1"/>
          </p:nvPr>
        </p:nvSpPr>
        <p:spPr>
          <a:xfrm>
            <a:off x="1371599" y="1984917"/>
            <a:ext cx="10136459" cy="4873083"/>
          </a:xfrm>
        </p:spPr>
        <p:txBody>
          <a:bodyPr>
            <a:normAutofit fontScale="92500" lnSpcReduction="10000"/>
          </a:bodyPr>
          <a:lstStyle/>
          <a:p>
            <a:r>
              <a:rPr lang="en-US" dirty="0"/>
              <a:t>Translation and Language Assistance </a:t>
            </a:r>
          </a:p>
          <a:p>
            <a:pPr marL="457200" indent="-457200">
              <a:buFont typeface="+mj-lt"/>
              <a:buAutoNum type="arabicPeriod"/>
            </a:pPr>
            <a:r>
              <a:rPr lang="en-US" dirty="0">
                <a:hlinkClick r:id="rId2" tooltip="External Link"/>
              </a:rPr>
              <a:t>Providing Language Access in Courts: Working Together to Ensure Justice</a:t>
            </a:r>
            <a:r>
              <a:rPr lang="en-US" dirty="0"/>
              <a:t> This one pager includes successful DOJ and court outcomes, National Center for Access to Justice Index, ABA standards for language access in courts, and more.</a:t>
            </a:r>
          </a:p>
          <a:p>
            <a:r>
              <a:rPr lang="en-US" dirty="0"/>
              <a:t>Safe Housing Options </a:t>
            </a:r>
          </a:p>
          <a:p>
            <a:pPr marL="457200" indent="-457200">
              <a:buFont typeface="+mj-lt"/>
              <a:buAutoNum type="arabicPeriod"/>
            </a:pPr>
            <a:r>
              <a:rPr lang="en-US" dirty="0">
                <a:hlinkClick r:id="rId3" tooltip="External Link"/>
              </a:rPr>
              <a:t>Online DV Shelter Finder: National Coalition Against Domestic Violence</a:t>
            </a:r>
            <a:r>
              <a:rPr lang="en-US" dirty="0"/>
              <a:t> An online directory to easily find a nearby DV shelter.</a:t>
            </a:r>
          </a:p>
          <a:p>
            <a:r>
              <a:rPr lang="en-US" dirty="0"/>
              <a:t>Mental Health Needs</a:t>
            </a:r>
          </a:p>
          <a:p>
            <a:pPr marL="457200" indent="-457200">
              <a:buFont typeface="+mj-lt"/>
              <a:buAutoNum type="arabicPeriod"/>
            </a:pPr>
            <a:r>
              <a:rPr lang="en-US" dirty="0"/>
              <a:t>The </a:t>
            </a:r>
            <a:r>
              <a:rPr lang="en-US" dirty="0">
                <a:hlinkClick r:id="rId4" tooltip="SANE"/>
              </a:rPr>
              <a:t>SANE Program Development and Operation Guide </a:t>
            </a:r>
            <a:r>
              <a:rPr lang="en-US" dirty="0"/>
              <a:t>provides a blueprint for nurses and communities that would like to start a Sexual Assault Nurse Examiner program.</a:t>
            </a:r>
          </a:p>
          <a:p>
            <a:pPr marL="457200" indent="-457200">
              <a:buFont typeface="+mj-lt"/>
              <a:buAutoNum type="arabicPeriod"/>
            </a:pPr>
            <a:r>
              <a:rPr lang="en-US" dirty="0">
                <a:hlinkClick r:id="rId5" tooltip="External Link"/>
              </a:rPr>
              <a:t>Asking About and Responding to Survivors’ Experiences of Abuse Related to Mental Health (2012)</a:t>
            </a:r>
            <a:r>
              <a:rPr lang="en-US" dirty="0"/>
              <a:t> The National Center on Trauma, Domestic Violence, and Mental Health produced this list of resources to educate domestic violence advocates on best practices in assisting victims with mental health concerns and to promote understanding to better serve this community.</a:t>
            </a:r>
          </a:p>
          <a:p>
            <a:pPr marL="457200" indent="-457200">
              <a:buFont typeface="+mj-lt"/>
              <a:buAutoNum type="arabicPeriod"/>
            </a:pPr>
            <a:endParaRPr lang="en-US" dirty="0"/>
          </a:p>
        </p:txBody>
      </p:sp>
    </p:spTree>
    <p:extLst>
      <p:ext uri="{BB962C8B-B14F-4D97-AF65-F5344CB8AC3E}">
        <p14:creationId xmlns:p14="http://schemas.microsoft.com/office/powerpoint/2010/main" val="608576724"/>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5D89C5-23E4-F64D-976D-BD878D8A4E35}"/>
              </a:ext>
            </a:extLst>
          </p:cNvPr>
          <p:cNvSpPr>
            <a:spLocks noGrp="1"/>
          </p:cNvSpPr>
          <p:nvPr>
            <p:ph type="title"/>
          </p:nvPr>
        </p:nvSpPr>
        <p:spPr/>
        <p:txBody>
          <a:bodyPr/>
          <a:lstStyle/>
          <a:p>
            <a:pPr algn="ctr"/>
            <a:r>
              <a:rPr lang="en-US" dirty="0"/>
              <a:t>Resources 4.4: Legal Services </a:t>
            </a:r>
          </a:p>
        </p:txBody>
      </p:sp>
      <p:sp>
        <p:nvSpPr>
          <p:cNvPr id="3" name="Content Placeholder 2">
            <a:extLst>
              <a:ext uri="{FF2B5EF4-FFF2-40B4-BE49-F238E27FC236}">
                <a16:creationId xmlns:a16="http://schemas.microsoft.com/office/drawing/2014/main" id="{F5371EFC-C287-D94C-BE10-53D88F8ED673}"/>
              </a:ext>
            </a:extLst>
          </p:cNvPr>
          <p:cNvSpPr>
            <a:spLocks noGrp="1"/>
          </p:cNvSpPr>
          <p:nvPr>
            <p:ph idx="1"/>
          </p:nvPr>
        </p:nvSpPr>
        <p:spPr>
          <a:xfrm>
            <a:off x="1371599" y="1851102"/>
            <a:ext cx="9958039" cy="5006898"/>
          </a:xfrm>
        </p:spPr>
        <p:txBody>
          <a:bodyPr>
            <a:normAutofit fontScale="92500"/>
          </a:bodyPr>
          <a:lstStyle/>
          <a:p>
            <a:r>
              <a:rPr lang="en-US" dirty="0"/>
              <a:t>Guides and Tools for Attorneys </a:t>
            </a:r>
          </a:p>
          <a:p>
            <a:pPr marL="457200" indent="-457200">
              <a:buFont typeface="+mj-lt"/>
              <a:buAutoNum type="arabicPeriod"/>
            </a:pPr>
            <a:r>
              <a:rPr lang="en-US" dirty="0">
                <a:hlinkClick r:id="rId2" tooltip="External Link"/>
              </a:rPr>
              <a:t>Voices for Victims: Lawyers Against Human Trafficking Tool Kit for Bar Associations </a:t>
            </a:r>
            <a:r>
              <a:rPr lang="en-US" dirty="0"/>
              <a:t>This toolkit provides bar associations with resources to host outreach and awareness events and may assist with recruiting pro bono attorneys.</a:t>
            </a:r>
          </a:p>
          <a:p>
            <a:pPr marL="457200" indent="-457200">
              <a:buFont typeface="+mj-lt"/>
              <a:buAutoNum type="arabicPeriod"/>
            </a:pPr>
            <a:r>
              <a:rPr lang="en-US" dirty="0">
                <a:hlinkClick r:id="rId3" tooltip="External Link"/>
              </a:rPr>
              <a:t>Assisting Human Trafficking Victims With Return of Property and Restitution (2014)</a:t>
            </a:r>
            <a:r>
              <a:rPr lang="en-US" dirty="0"/>
              <a:t> This article covers issues that arise in the retrieval of a victim’s property and provides strategies for the use of restitution as a means of relief.</a:t>
            </a:r>
          </a:p>
          <a:p>
            <a:r>
              <a:rPr lang="en-US" dirty="0"/>
              <a:t>Victims’ Rights</a:t>
            </a:r>
          </a:p>
          <a:p>
            <a:pPr marL="457200" indent="-457200">
              <a:buFont typeface="+mj-lt"/>
              <a:buAutoNum type="arabicPeriod"/>
            </a:pPr>
            <a:r>
              <a:rPr lang="en-US" dirty="0">
                <a:hlinkClick r:id="rId4" tooltip="External Link"/>
              </a:rPr>
              <a:t>Crime Control Act of 1990, Child Victims' Rights (18 U.S.C. 403 §3509)</a:t>
            </a:r>
            <a:r>
              <a:rPr lang="en-US" dirty="0"/>
              <a:t> This act authorizes alternatives to live in-court testimony of child victims, competency examinations, protection of privacy, victim impact statements, use of multidisciplinary child abuse teams, and more.</a:t>
            </a:r>
          </a:p>
          <a:p>
            <a:r>
              <a:rPr lang="en-US" dirty="0"/>
              <a:t>Immigration Relief</a:t>
            </a:r>
          </a:p>
          <a:p>
            <a:pPr marL="457200" indent="-457200">
              <a:buFont typeface="+mj-lt"/>
              <a:buAutoNum type="arabicPeriod"/>
            </a:pPr>
            <a:r>
              <a:rPr lang="en-US" dirty="0">
                <a:hlinkClick r:id="rId5" tooltip="External Link"/>
              </a:rPr>
              <a:t>National Immigration Law Center</a:t>
            </a:r>
            <a:r>
              <a:rPr lang="en-US" dirty="0"/>
              <a:t> The NILC Web site provides information about eligibility and other rules governing immigrants’ access to federal and state public benefits programs.</a:t>
            </a:r>
          </a:p>
          <a:p>
            <a:pPr marL="457200" indent="-457200">
              <a:buFont typeface="+mj-lt"/>
              <a:buAutoNum type="arabicPeriod"/>
            </a:pPr>
            <a:endParaRPr lang="en-US" dirty="0"/>
          </a:p>
        </p:txBody>
      </p:sp>
    </p:spTree>
    <p:extLst>
      <p:ext uri="{BB962C8B-B14F-4D97-AF65-F5344CB8AC3E}">
        <p14:creationId xmlns:p14="http://schemas.microsoft.com/office/powerpoint/2010/main" val="3764176708"/>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E9BD99-966F-A344-9090-485D62E703F6}"/>
              </a:ext>
            </a:extLst>
          </p:cNvPr>
          <p:cNvSpPr>
            <a:spLocks noGrp="1"/>
          </p:cNvSpPr>
          <p:nvPr>
            <p:ph type="title"/>
          </p:nvPr>
        </p:nvSpPr>
        <p:spPr/>
        <p:txBody>
          <a:bodyPr/>
          <a:lstStyle/>
          <a:p>
            <a:pPr algn="ctr"/>
            <a:r>
              <a:rPr lang="en-US" dirty="0"/>
              <a:t>4.5: Victim Populations</a:t>
            </a:r>
          </a:p>
        </p:txBody>
      </p:sp>
      <p:sp>
        <p:nvSpPr>
          <p:cNvPr id="3" name="Content Placeholder 2">
            <a:extLst>
              <a:ext uri="{FF2B5EF4-FFF2-40B4-BE49-F238E27FC236}">
                <a16:creationId xmlns:a16="http://schemas.microsoft.com/office/drawing/2014/main" id="{E1DA11F9-1D20-AA40-B727-469220CAB32A}"/>
              </a:ext>
            </a:extLst>
          </p:cNvPr>
          <p:cNvSpPr>
            <a:spLocks noGrp="1"/>
          </p:cNvSpPr>
          <p:nvPr>
            <p:ph idx="1"/>
          </p:nvPr>
        </p:nvSpPr>
        <p:spPr>
          <a:xfrm>
            <a:off x="1371599" y="1694985"/>
            <a:ext cx="10158761" cy="4951141"/>
          </a:xfrm>
        </p:spPr>
        <p:txBody>
          <a:bodyPr>
            <a:normAutofit lnSpcReduction="10000"/>
          </a:bodyPr>
          <a:lstStyle/>
          <a:p>
            <a:r>
              <a:rPr lang="en-US" dirty="0"/>
              <a:t>Victims of trafficking have diverse and distinct needs that may require specialized responses. Victims’ needs may differ depending on their age, gender, citizenship, culture, language skills, type of trafficking experienced, history of victimization, and a host of other factors.</a:t>
            </a:r>
          </a:p>
          <a:p>
            <a:r>
              <a:rPr lang="en-US" dirty="0"/>
              <a:t>Tips for meeting the needs of all victims: </a:t>
            </a:r>
          </a:p>
          <a:p>
            <a:pPr marL="457200" indent="-457200">
              <a:buFont typeface="+mj-lt"/>
              <a:buAutoNum type="arabicPeriod"/>
            </a:pPr>
            <a:r>
              <a:rPr lang="en-US" dirty="0"/>
              <a:t>As a task force, commit to addressing all types of human trafficking and all types of victims. Evaluate task force statistics and honestly evaluate why the Task Force may be identifying one type of victim or crime more frequently.</a:t>
            </a:r>
          </a:p>
          <a:p>
            <a:pPr marL="457200" indent="-457200">
              <a:buFont typeface="+mj-lt"/>
              <a:buAutoNum type="arabicPeriod"/>
            </a:pPr>
            <a:r>
              <a:rPr lang="en-US" dirty="0"/>
              <a:t>Work with survivor advocates so that their experience and expertise can support the goals to deliver appropriate and supportive services.</a:t>
            </a:r>
          </a:p>
          <a:p>
            <a:pPr marL="457200" indent="-457200">
              <a:buFont typeface="+mj-lt"/>
              <a:buAutoNum type="arabicPeriod"/>
            </a:pPr>
            <a:r>
              <a:rPr lang="en-US" dirty="0"/>
              <a:t>Ensure that all training and outreach materials created and distributed by the task force address all types of trafficking and all types of victims.</a:t>
            </a:r>
          </a:p>
          <a:p>
            <a:pPr marL="457200" indent="-457200">
              <a:buFont typeface="+mj-lt"/>
              <a:buAutoNum type="arabicPeriod"/>
            </a:pPr>
            <a:r>
              <a:rPr lang="en-US" dirty="0"/>
              <a:t>Help fill the gaps in quality services for </a:t>
            </a:r>
            <a:r>
              <a:rPr lang="en-US" u="sng" dirty="0"/>
              <a:t>all</a:t>
            </a:r>
            <a:r>
              <a:rPr lang="en-US" dirty="0"/>
              <a:t> victims, particularly regarding safe and emergency housing. Filling these gaps in creative ways should be a priority for task force victim services committee work.</a:t>
            </a:r>
          </a:p>
          <a:p>
            <a:pPr marL="457200" indent="-457200">
              <a:buFont typeface="+mj-lt"/>
              <a:buAutoNum type="arabicPeriod"/>
            </a:pPr>
            <a:endParaRPr lang="en-US" dirty="0"/>
          </a:p>
        </p:txBody>
      </p:sp>
    </p:spTree>
    <p:extLst>
      <p:ext uri="{BB962C8B-B14F-4D97-AF65-F5344CB8AC3E}">
        <p14:creationId xmlns:p14="http://schemas.microsoft.com/office/powerpoint/2010/main" val="3200117677"/>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AE85FE-F895-984D-85D4-CD5A0B67DD62}"/>
              </a:ext>
            </a:extLst>
          </p:cNvPr>
          <p:cNvSpPr>
            <a:spLocks noGrp="1"/>
          </p:cNvSpPr>
          <p:nvPr>
            <p:ph type="title"/>
          </p:nvPr>
        </p:nvSpPr>
        <p:spPr/>
        <p:txBody>
          <a:bodyPr/>
          <a:lstStyle/>
          <a:p>
            <a:pPr algn="ctr"/>
            <a:r>
              <a:rPr lang="en-US" dirty="0"/>
              <a:t>Resources 4.5: Victim Populations</a:t>
            </a:r>
          </a:p>
        </p:txBody>
      </p:sp>
      <p:sp>
        <p:nvSpPr>
          <p:cNvPr id="3" name="Content Placeholder 2">
            <a:extLst>
              <a:ext uri="{FF2B5EF4-FFF2-40B4-BE49-F238E27FC236}">
                <a16:creationId xmlns:a16="http://schemas.microsoft.com/office/drawing/2014/main" id="{43583091-F235-364E-A835-42370B563D63}"/>
              </a:ext>
            </a:extLst>
          </p:cNvPr>
          <p:cNvSpPr>
            <a:spLocks noGrp="1"/>
          </p:cNvSpPr>
          <p:nvPr>
            <p:ph idx="1"/>
          </p:nvPr>
        </p:nvSpPr>
        <p:spPr>
          <a:xfrm>
            <a:off x="1371600" y="1761892"/>
            <a:ext cx="10560205" cy="4928839"/>
          </a:xfrm>
        </p:spPr>
        <p:txBody>
          <a:bodyPr>
            <a:normAutofit fontScale="92500" lnSpcReduction="10000"/>
          </a:bodyPr>
          <a:lstStyle/>
          <a:p>
            <a:r>
              <a:rPr lang="en-US" dirty="0"/>
              <a:t>Commercial Sexual Exploitation and Trafficking of Minors </a:t>
            </a:r>
          </a:p>
          <a:p>
            <a:pPr marL="457200" indent="-457200">
              <a:buFont typeface="+mj-lt"/>
              <a:buAutoNum type="arabicPeriod"/>
            </a:pPr>
            <a:r>
              <a:rPr lang="en-US" dirty="0">
                <a:hlinkClick r:id="rId2" tooltip="External Link"/>
              </a:rPr>
              <a:t>Commercial Sexual Exploitation of Children: A Fact Sheet (Updated 2010)</a:t>
            </a:r>
            <a:r>
              <a:rPr lang="en-US" dirty="0"/>
              <a:t> Developed by the National Center for Missing and Exploited Children as part of the National Innocence Lost Initiative, this fact sheet provides information on the commercial sexual exploitation of children, the victims, and indicators of trafficking and exploitation.</a:t>
            </a:r>
          </a:p>
          <a:p>
            <a:pPr marL="457200" indent="-457200">
              <a:buFont typeface="+mj-lt"/>
              <a:buAutoNum type="arabicPeriod"/>
            </a:pPr>
            <a:r>
              <a:rPr lang="en-US" dirty="0">
                <a:hlinkClick r:id="rId3" tooltip="External Link"/>
              </a:rPr>
              <a:t>National Juvenile Defender Center</a:t>
            </a:r>
            <a:r>
              <a:rPr lang="en-US" dirty="0"/>
              <a:t> This resource provides Ten Guidelines for Representing Children Involved in Human Trafficking .</a:t>
            </a:r>
          </a:p>
          <a:p>
            <a:r>
              <a:rPr lang="en-US" dirty="0"/>
              <a:t>Foreign National Child Victims</a:t>
            </a:r>
          </a:p>
          <a:p>
            <a:pPr marL="457200" indent="-457200">
              <a:buFont typeface="+mj-lt"/>
              <a:buAutoNum type="arabicPeriod"/>
            </a:pPr>
            <a:r>
              <a:rPr lang="en-US" dirty="0">
                <a:hlinkClick r:id="rId4" tooltip="External Link"/>
              </a:rPr>
              <a:t>Assistance for Child Victims of Human Trafficking Fact Sheet</a:t>
            </a:r>
            <a:r>
              <a:rPr lang="en-US" dirty="0"/>
              <a:t> This fact sheet provides a</a:t>
            </a:r>
            <a:br>
              <a:rPr lang="en-US" dirty="0"/>
            </a:br>
            <a:r>
              <a:rPr lang="en-US" dirty="0"/>
              <a:t>summary of services available to minor foreign national victims of trafficking.</a:t>
            </a:r>
          </a:p>
          <a:p>
            <a:pPr marL="457200" indent="-457200">
              <a:buFont typeface="+mj-lt"/>
              <a:buAutoNum type="arabicPeriod"/>
            </a:pPr>
            <a:r>
              <a:rPr lang="en-US" dirty="0">
                <a:hlinkClick r:id="rId5"/>
              </a:rPr>
              <a:t>Guide for State Courts in Cases Involving Unaccompanied Immigrant Children (2015)</a:t>
            </a:r>
            <a:r>
              <a:rPr lang="en-US" dirty="0"/>
              <a:t> This guide, a collaboration from the Center for Public Policy Studies and the National Center for State Courts, aims to increase understanding of federal immigration laws and unaccompanied immigrant children in state courts. The guide focuses on Special Immigrant Juvenile Status as one of the options for unaccompanied minors.</a:t>
            </a:r>
          </a:p>
          <a:p>
            <a:pPr marL="457200" indent="-457200">
              <a:buFont typeface="+mj-lt"/>
              <a:buAutoNum type="arabicPeriod"/>
            </a:pPr>
            <a:endParaRPr lang="en-US" dirty="0"/>
          </a:p>
        </p:txBody>
      </p:sp>
    </p:spTree>
    <p:extLst>
      <p:ext uri="{BB962C8B-B14F-4D97-AF65-F5344CB8AC3E}">
        <p14:creationId xmlns:p14="http://schemas.microsoft.com/office/powerpoint/2010/main" val="3536593857"/>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6155DD-7181-4342-B6AE-82CBC73884EE}"/>
              </a:ext>
            </a:extLst>
          </p:cNvPr>
          <p:cNvSpPr>
            <a:spLocks noGrp="1"/>
          </p:cNvSpPr>
          <p:nvPr>
            <p:ph type="title"/>
          </p:nvPr>
        </p:nvSpPr>
        <p:spPr/>
        <p:txBody>
          <a:bodyPr/>
          <a:lstStyle/>
          <a:p>
            <a:pPr algn="ctr"/>
            <a:r>
              <a:rPr lang="en-US" dirty="0"/>
              <a:t>Part 4 Summary </a:t>
            </a:r>
          </a:p>
        </p:txBody>
      </p:sp>
      <p:sp>
        <p:nvSpPr>
          <p:cNvPr id="3" name="Content Placeholder 2">
            <a:extLst>
              <a:ext uri="{FF2B5EF4-FFF2-40B4-BE49-F238E27FC236}">
                <a16:creationId xmlns:a16="http://schemas.microsoft.com/office/drawing/2014/main" id="{B483A075-5FE6-D240-9CC3-223720A94F86}"/>
              </a:ext>
            </a:extLst>
          </p:cNvPr>
          <p:cNvSpPr>
            <a:spLocks noGrp="1"/>
          </p:cNvSpPr>
          <p:nvPr>
            <p:ph idx="1"/>
          </p:nvPr>
        </p:nvSpPr>
        <p:spPr>
          <a:xfrm>
            <a:off x="1371600" y="2285999"/>
            <a:ext cx="9601200" cy="4030133"/>
          </a:xfrm>
        </p:spPr>
        <p:txBody>
          <a:bodyPr>
            <a:normAutofit/>
          </a:bodyPr>
          <a:lstStyle/>
          <a:p>
            <a:r>
              <a:rPr lang="en-US" dirty="0"/>
              <a:t>This section focused more on the victims of human trafficking and what can be done to support victims. </a:t>
            </a:r>
          </a:p>
          <a:p>
            <a:r>
              <a:rPr lang="en-US" dirty="0"/>
              <a:t>All victims deserve to feel safe and supported, and when quality care, compassionate responses, and essential services are provided, not only will they recover from their victimization, but they are usually more capable and willing to present strong evidence and testimony in the prosecution of perpetrators, thereby helping to accomplish important justice and restitution goals.</a:t>
            </a:r>
          </a:p>
          <a:p>
            <a:r>
              <a:rPr lang="en-US" dirty="0"/>
              <a:t>Task force policies and procedures should be developed with the goal of avoiding victim re-traumatization, increasing the safety of all, and increasing the effectiveness and efficiency of interactions with victims.</a:t>
            </a:r>
          </a:p>
          <a:p>
            <a:r>
              <a:rPr lang="en-US" dirty="0"/>
              <a:t>Professional training in trauma and trauma-informed care is essential and strongly encouraged as this training can transform the work of a task force.</a:t>
            </a:r>
          </a:p>
        </p:txBody>
      </p:sp>
    </p:spTree>
    <p:extLst>
      <p:ext uri="{BB962C8B-B14F-4D97-AF65-F5344CB8AC3E}">
        <p14:creationId xmlns:p14="http://schemas.microsoft.com/office/powerpoint/2010/main" val="3615627735"/>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E3F7C6-8DE7-874F-ACD2-601439905993}"/>
              </a:ext>
            </a:extLst>
          </p:cNvPr>
          <p:cNvSpPr>
            <a:spLocks noGrp="1"/>
          </p:cNvSpPr>
          <p:nvPr>
            <p:ph type="title"/>
          </p:nvPr>
        </p:nvSpPr>
        <p:spPr/>
        <p:txBody>
          <a:bodyPr/>
          <a:lstStyle/>
          <a:p>
            <a:pPr algn="ctr"/>
            <a:r>
              <a:rPr lang="en-US" dirty="0"/>
              <a:t>Part 5: Building Strong Cases</a:t>
            </a:r>
          </a:p>
        </p:txBody>
      </p:sp>
      <p:sp>
        <p:nvSpPr>
          <p:cNvPr id="3" name="Content Placeholder 2">
            <a:extLst>
              <a:ext uri="{FF2B5EF4-FFF2-40B4-BE49-F238E27FC236}">
                <a16:creationId xmlns:a16="http://schemas.microsoft.com/office/drawing/2014/main" id="{2A815061-EE72-0845-A49A-C9E7DF4923F9}"/>
              </a:ext>
            </a:extLst>
          </p:cNvPr>
          <p:cNvSpPr>
            <a:spLocks noGrp="1"/>
          </p:cNvSpPr>
          <p:nvPr>
            <p:ph idx="1"/>
          </p:nvPr>
        </p:nvSpPr>
        <p:spPr>
          <a:xfrm>
            <a:off x="1371600" y="2285999"/>
            <a:ext cx="9601200" cy="4334933"/>
          </a:xfrm>
        </p:spPr>
        <p:txBody>
          <a:bodyPr>
            <a:normAutofit/>
          </a:bodyPr>
          <a:lstStyle/>
          <a:p>
            <a:r>
              <a:rPr lang="en-US" dirty="0"/>
              <a:t>Human trafficking cases are time consuming and difficult; they post a challenge to prosecutors, investigators, and victim service providers. </a:t>
            </a:r>
          </a:p>
          <a:p>
            <a:r>
              <a:rPr lang="en-US" dirty="0"/>
              <a:t>Successful criminal investigations and prosecutions flow from positive partnerships and collaboration among criminal investigators and prosecutors, a myriad of service providers (depending on the victim’s needs), and civil and immigration attorneys (depending on the victim’s national status). </a:t>
            </a:r>
          </a:p>
          <a:p>
            <a:r>
              <a:rPr lang="en-US" dirty="0"/>
              <a:t>Human traffickers work across jurisdictions; therefore, task forces need to be positioned to do so as well. Navigating complex jurisdictional dynamics often involves a multitude of investigators and prosecutors at the federal, state, and local levels who may not have worked together before or who have a complicated history. </a:t>
            </a:r>
          </a:p>
          <a:p>
            <a:r>
              <a:rPr lang="en-US" dirty="0"/>
              <a:t>Successful human trafficking investigations depend on overcoming such barriers to create practical and functional cooperation.</a:t>
            </a:r>
          </a:p>
          <a:p>
            <a:endParaRPr lang="en-US" dirty="0"/>
          </a:p>
        </p:txBody>
      </p:sp>
    </p:spTree>
    <p:extLst>
      <p:ext uri="{BB962C8B-B14F-4D97-AF65-F5344CB8AC3E}">
        <p14:creationId xmlns:p14="http://schemas.microsoft.com/office/powerpoint/2010/main" val="1217015237"/>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2793B903-AB42-42A0-AE97-93D366679CA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useBgFill="1">
        <p:nvSpPr>
          <p:cNvPr id="14" name="Rectangle 13">
            <a:extLst>
              <a:ext uri="{FF2B5EF4-FFF2-40B4-BE49-F238E27FC236}">
                <a16:creationId xmlns:a16="http://schemas.microsoft.com/office/drawing/2014/main" id="{1D868099-6145-4BC0-A5EA-74BEF1776B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itle 3">
            <a:extLst>
              <a:ext uri="{FF2B5EF4-FFF2-40B4-BE49-F238E27FC236}">
                <a16:creationId xmlns:a16="http://schemas.microsoft.com/office/drawing/2014/main" id="{9057AE78-A476-1A44-87D2-3DC95065FF21}"/>
              </a:ext>
            </a:extLst>
          </p:cNvPr>
          <p:cNvSpPr>
            <a:spLocks noGrp="1"/>
          </p:cNvSpPr>
          <p:nvPr>
            <p:ph type="title"/>
          </p:nvPr>
        </p:nvSpPr>
        <p:spPr>
          <a:xfrm>
            <a:off x="8471424" y="1110882"/>
            <a:ext cx="3053039" cy="1060817"/>
          </a:xfrm>
        </p:spPr>
        <p:txBody>
          <a:bodyPr vert="horz" lIns="91440" tIns="45720" rIns="91440" bIns="45720" rtlCol="0" anchor="b">
            <a:normAutofit fontScale="90000"/>
          </a:bodyPr>
          <a:lstStyle/>
          <a:p>
            <a:pPr algn="ctr">
              <a:lnSpc>
                <a:spcPct val="89000"/>
              </a:lnSpc>
            </a:pPr>
            <a:r>
              <a:rPr lang="en-US" sz="2800" dirty="0"/>
              <a:t>5.1: Victim-Centered Investigations</a:t>
            </a:r>
          </a:p>
        </p:txBody>
      </p:sp>
      <p:pic>
        <p:nvPicPr>
          <p:cNvPr id="7" name="Picture 6" descr="Diagram&#10;&#10;Description automatically generated">
            <a:extLst>
              <a:ext uri="{FF2B5EF4-FFF2-40B4-BE49-F238E27FC236}">
                <a16:creationId xmlns:a16="http://schemas.microsoft.com/office/drawing/2014/main" id="{8DA6C1FA-68DE-E947-980A-C59B4829C0AA}"/>
              </a:ext>
            </a:extLst>
          </p:cNvPr>
          <p:cNvPicPr>
            <a:picLocks noChangeAspect="1"/>
          </p:cNvPicPr>
          <p:nvPr/>
        </p:nvPicPr>
        <p:blipFill>
          <a:blip r:embed="rId2"/>
          <a:stretch>
            <a:fillRect/>
          </a:stretch>
        </p:blipFill>
        <p:spPr>
          <a:xfrm>
            <a:off x="1102008" y="640080"/>
            <a:ext cx="5964914" cy="5577840"/>
          </a:xfrm>
          <a:prstGeom prst="rect">
            <a:avLst/>
          </a:prstGeom>
        </p:spPr>
      </p:pic>
      <p:sp>
        <p:nvSpPr>
          <p:cNvPr id="6" name="Text Placeholder 5">
            <a:extLst>
              <a:ext uri="{FF2B5EF4-FFF2-40B4-BE49-F238E27FC236}">
                <a16:creationId xmlns:a16="http://schemas.microsoft.com/office/drawing/2014/main" id="{C689F676-E56F-C84B-8E86-E6F59D48EA8B}"/>
              </a:ext>
            </a:extLst>
          </p:cNvPr>
          <p:cNvSpPr>
            <a:spLocks noGrp="1"/>
          </p:cNvSpPr>
          <p:nvPr>
            <p:ph type="body" sz="half" idx="2"/>
          </p:nvPr>
        </p:nvSpPr>
        <p:spPr>
          <a:xfrm>
            <a:off x="8471423" y="2286000"/>
            <a:ext cx="3053039" cy="3931920"/>
          </a:xfrm>
        </p:spPr>
        <p:txBody>
          <a:bodyPr vert="horz" lIns="91440" tIns="45720" rIns="91440" bIns="45720" rtlCol="0">
            <a:normAutofit/>
          </a:bodyPr>
          <a:lstStyle/>
          <a:p>
            <a:pPr marL="285750" indent="-285750">
              <a:lnSpc>
                <a:spcPct val="94000"/>
              </a:lnSpc>
              <a:spcAft>
                <a:spcPts val="200"/>
              </a:spcAft>
              <a:buFont typeface="Wingdings" pitchFamily="2" charset="2"/>
              <a:buChar char="§"/>
            </a:pPr>
            <a:r>
              <a:rPr lang="en-US" dirty="0"/>
              <a:t>A victim-centered investigation respects the dignity of the victim and adapts to meet the needs and wishes of the victim. </a:t>
            </a:r>
          </a:p>
          <a:p>
            <a:pPr marL="285750" indent="-285750">
              <a:lnSpc>
                <a:spcPct val="94000"/>
              </a:lnSpc>
              <a:spcAft>
                <a:spcPts val="200"/>
              </a:spcAft>
              <a:buFont typeface="Wingdings" pitchFamily="2" charset="2"/>
              <a:buChar char="§"/>
            </a:pPr>
            <a:r>
              <a:rPr lang="en-US" dirty="0"/>
              <a:t>Empowering victims to tell their stories in a meaningful way to law enforcement will encourage them to serve as witnesses in a criminal investigation and subsequent prosecution.</a:t>
            </a:r>
          </a:p>
        </p:txBody>
      </p:sp>
      <p:sp>
        <p:nvSpPr>
          <p:cNvPr id="16" name="Freeform 6">
            <a:extLst>
              <a:ext uri="{FF2B5EF4-FFF2-40B4-BE49-F238E27FC236}">
                <a16:creationId xmlns:a16="http://schemas.microsoft.com/office/drawing/2014/main" id="{CC1026F7-DECB-49B4-A565-518BBA44547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H="1" flipV="1">
            <a:off x="7983434" y="640080"/>
            <a:ext cx="2296028" cy="3674981"/>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spTree>
    <p:extLst>
      <p:ext uri="{BB962C8B-B14F-4D97-AF65-F5344CB8AC3E}">
        <p14:creationId xmlns:p14="http://schemas.microsoft.com/office/powerpoint/2010/main" val="557923204"/>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C7E3B748-BA2F-4C40-AE08-6ECB0C97A518}"/>
              </a:ext>
            </a:extLst>
          </p:cNvPr>
          <p:cNvSpPr>
            <a:spLocks noGrp="1"/>
          </p:cNvSpPr>
          <p:nvPr>
            <p:ph type="title"/>
          </p:nvPr>
        </p:nvSpPr>
        <p:spPr/>
        <p:txBody>
          <a:bodyPr/>
          <a:lstStyle/>
          <a:p>
            <a:pPr algn="ctr"/>
            <a:r>
              <a:rPr lang="en-US" dirty="0"/>
              <a:t>Resources 5.1: Victim-Centered Investigations </a:t>
            </a:r>
          </a:p>
        </p:txBody>
      </p:sp>
      <p:sp>
        <p:nvSpPr>
          <p:cNvPr id="6" name="Content Placeholder 5">
            <a:extLst>
              <a:ext uri="{FF2B5EF4-FFF2-40B4-BE49-F238E27FC236}">
                <a16:creationId xmlns:a16="http://schemas.microsoft.com/office/drawing/2014/main" id="{076F283C-3180-0042-B1B7-F40C4D0D7AA6}"/>
              </a:ext>
            </a:extLst>
          </p:cNvPr>
          <p:cNvSpPr>
            <a:spLocks noGrp="1"/>
          </p:cNvSpPr>
          <p:nvPr>
            <p:ph idx="1"/>
          </p:nvPr>
        </p:nvSpPr>
        <p:spPr>
          <a:xfrm>
            <a:off x="1371599" y="2285999"/>
            <a:ext cx="10270273" cy="4248615"/>
          </a:xfrm>
        </p:spPr>
        <p:txBody>
          <a:bodyPr>
            <a:normAutofit/>
          </a:bodyPr>
          <a:lstStyle/>
          <a:p>
            <a:r>
              <a:rPr lang="en-US" dirty="0">
                <a:hlinkClick r:id="rId2" tooltip="External Link"/>
              </a:rPr>
              <a:t>Alternatives to Detention and Confinement</a:t>
            </a:r>
            <a:r>
              <a:rPr lang="en-US" dirty="0"/>
              <a:t>: Multiple types of housing and supervision are available to trafficking victims without the need for long-term damaging detention and confinement.</a:t>
            </a:r>
          </a:p>
          <a:p>
            <a:r>
              <a:rPr lang="en-US" dirty="0">
                <a:hlinkClick r:id="rId3" tooltip="External Link"/>
              </a:rPr>
              <a:t>WHO Ethical and Safety Considerations for Interviewing Trafficked Women (2003)</a:t>
            </a:r>
            <a:r>
              <a:rPr lang="en-US" dirty="0"/>
              <a:t> Intended mainly for researchers, the media and service providers unfamiliar with the situation of trafficked women, this document aims to build a sound understanding of the risks, ethical considerations, and practical realities related to trafficking of women.</a:t>
            </a:r>
          </a:p>
          <a:p>
            <a:r>
              <a:rPr lang="en-US" dirty="0"/>
              <a:t>Protocol for Agents working with Victim Specialists during Human Trafficking Investigations </a:t>
            </a:r>
            <a:r>
              <a:rPr lang="en-US" dirty="0">
                <a:hlinkClick r:id="rId4" tooltip="External Link"/>
              </a:rPr>
              <a:t>The Civil Rights Unit &amp; Office for Victim Assistance</a:t>
            </a:r>
            <a:r>
              <a:rPr lang="en-US" dirty="0"/>
              <a:t> (FBI) developed a unique protocol for agents working with victim specialists during trafficking investigations. The protocol is not for the public and cannot be provided to anyone other than law enforcement. Please contact the Civil Rights Unit &amp; Office for Victim Assistance for additional information.</a:t>
            </a:r>
          </a:p>
          <a:p>
            <a:endParaRPr lang="en-US" dirty="0"/>
          </a:p>
        </p:txBody>
      </p:sp>
    </p:spTree>
    <p:extLst>
      <p:ext uri="{BB962C8B-B14F-4D97-AF65-F5344CB8AC3E}">
        <p14:creationId xmlns:p14="http://schemas.microsoft.com/office/powerpoint/2010/main" val="1259913301"/>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96157D-4879-4542-BBA4-1369D91F3E91}"/>
              </a:ext>
            </a:extLst>
          </p:cNvPr>
          <p:cNvSpPr>
            <a:spLocks noGrp="1"/>
          </p:cNvSpPr>
          <p:nvPr>
            <p:ph type="title"/>
          </p:nvPr>
        </p:nvSpPr>
        <p:spPr/>
        <p:txBody>
          <a:bodyPr/>
          <a:lstStyle/>
          <a:p>
            <a:pPr algn="ctr"/>
            <a:r>
              <a:rPr lang="en-US" dirty="0"/>
              <a:t>5.2: Taking a Proactive Approach</a:t>
            </a:r>
          </a:p>
        </p:txBody>
      </p:sp>
      <p:sp>
        <p:nvSpPr>
          <p:cNvPr id="3" name="Content Placeholder 2">
            <a:extLst>
              <a:ext uri="{FF2B5EF4-FFF2-40B4-BE49-F238E27FC236}">
                <a16:creationId xmlns:a16="http://schemas.microsoft.com/office/drawing/2014/main" id="{1B1E0CC8-675F-DF42-9F34-A5A3E4D4AE28}"/>
              </a:ext>
            </a:extLst>
          </p:cNvPr>
          <p:cNvSpPr>
            <a:spLocks noGrp="1"/>
          </p:cNvSpPr>
          <p:nvPr>
            <p:ph idx="1"/>
          </p:nvPr>
        </p:nvSpPr>
        <p:spPr>
          <a:xfrm>
            <a:off x="1371599" y="2286000"/>
            <a:ext cx="10600267" cy="3581400"/>
          </a:xfrm>
        </p:spPr>
        <p:txBody>
          <a:bodyPr>
            <a:normAutofit/>
          </a:bodyPr>
          <a:lstStyle/>
          <a:p>
            <a:r>
              <a:rPr lang="en-US" dirty="0"/>
              <a:t>In general, all human trafficking cases begin in one of two ways, with a reactive or proactive approach.</a:t>
            </a:r>
          </a:p>
          <a:p>
            <a:r>
              <a:rPr lang="en-US" b="1" dirty="0"/>
              <a:t>Reactive cases</a:t>
            </a:r>
            <a:r>
              <a:rPr lang="en-US" dirty="0"/>
              <a:t> present themselves to law enforcement through a variety of avenues that require different types of law enforcement responses. Law enforcement may encounter a potential trafficking victim in the course of their law enforcement duties. They may arrest a trafficker on other crimes and encounter victims. They may conduct an enforcement action where they encounter potential victims of human trafficking.</a:t>
            </a:r>
          </a:p>
          <a:p>
            <a:r>
              <a:rPr lang="en-US" b="1" dirty="0"/>
              <a:t>Proactive cases</a:t>
            </a:r>
            <a:r>
              <a:rPr lang="en-US" dirty="0"/>
              <a:t> do not present to law enforcement at all; instead, they result from operations that are pre-planned, over time, through the use of more advanced investigative methods and criminal intelligence. All cases should involve close coordination with victim service providers in anticipation of encountering potential victims.</a:t>
            </a:r>
          </a:p>
        </p:txBody>
      </p:sp>
    </p:spTree>
    <p:extLst>
      <p:ext uri="{BB962C8B-B14F-4D97-AF65-F5344CB8AC3E}">
        <p14:creationId xmlns:p14="http://schemas.microsoft.com/office/powerpoint/2010/main" val="16795695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2E32FD-49FC-4E4B-900D-1ED3D51CE412}"/>
              </a:ext>
            </a:extLst>
          </p:cNvPr>
          <p:cNvSpPr>
            <a:spLocks noGrp="1"/>
          </p:cNvSpPr>
          <p:nvPr>
            <p:ph type="title"/>
          </p:nvPr>
        </p:nvSpPr>
        <p:spPr/>
        <p:txBody>
          <a:bodyPr/>
          <a:lstStyle/>
          <a:p>
            <a:pPr algn="ctr"/>
            <a:r>
              <a:rPr lang="en-US" dirty="0"/>
              <a:t>1.1: Forms of Human Trafficking </a:t>
            </a:r>
          </a:p>
        </p:txBody>
      </p:sp>
      <p:sp>
        <p:nvSpPr>
          <p:cNvPr id="3" name="Content Placeholder 2">
            <a:extLst>
              <a:ext uri="{FF2B5EF4-FFF2-40B4-BE49-F238E27FC236}">
                <a16:creationId xmlns:a16="http://schemas.microsoft.com/office/drawing/2014/main" id="{A01E5E67-C5D0-2646-9017-399FD1891B50}"/>
              </a:ext>
            </a:extLst>
          </p:cNvPr>
          <p:cNvSpPr>
            <a:spLocks noGrp="1"/>
          </p:cNvSpPr>
          <p:nvPr>
            <p:ph idx="1"/>
          </p:nvPr>
        </p:nvSpPr>
        <p:spPr>
          <a:xfrm>
            <a:off x="936702" y="1583473"/>
            <a:ext cx="11255298" cy="5274527"/>
          </a:xfrm>
        </p:spPr>
        <p:txBody>
          <a:bodyPr>
            <a:normAutofit fontScale="77500" lnSpcReduction="20000"/>
          </a:bodyPr>
          <a:lstStyle/>
          <a:p>
            <a:r>
              <a:rPr lang="en-US" dirty="0"/>
              <a:t>Although not a comprehensive list, each of the following forms of sex and labor trafficking can occur in any community in the United States under the conditions of force, fraud, or coercion. </a:t>
            </a:r>
          </a:p>
          <a:p>
            <a:r>
              <a:rPr lang="en-US" dirty="0"/>
              <a:t>Typical locations where sex trafficking cases are found include beauty salons, massage parlors and spas, bus stations or truck stops, casinos, hotels/motels, private and residential group homes, restaurants, bars, cantinas, streets, and strip clubs. </a:t>
            </a:r>
          </a:p>
          <a:p>
            <a:r>
              <a:rPr lang="en-US" dirty="0"/>
              <a:t>Many sex trafficking cases are facilitated through Internet-initiated transactions. Some examples of sex trafficking cases include:</a:t>
            </a:r>
          </a:p>
          <a:p>
            <a:r>
              <a:rPr lang="en-US" b="1" dirty="0"/>
              <a:t>Massage Parlors</a:t>
            </a:r>
            <a:endParaRPr lang="en-US" dirty="0"/>
          </a:p>
          <a:p>
            <a:r>
              <a:rPr lang="en-US" dirty="0">
                <a:hlinkClick r:id="rId2" tooltip="External Link"/>
              </a:rPr>
              <a:t>Former Chicago Massage Parlor Operator Sentenced to Life in Prison for Human Trafficking of Four Women, 11-16-12</a:t>
            </a:r>
            <a:endParaRPr lang="en-US" dirty="0"/>
          </a:p>
          <a:p>
            <a:r>
              <a:rPr lang="en-US" b="1" dirty="0"/>
              <a:t>Escort Services</a:t>
            </a:r>
            <a:endParaRPr lang="en-US" dirty="0"/>
          </a:p>
          <a:p>
            <a:r>
              <a:rPr lang="en-US" dirty="0">
                <a:hlinkClick r:id="rId3" tooltip="External Link"/>
              </a:rPr>
              <a:t>Federal Jury Convicts Anchorage Man in the First Sex Trafficking Trial in the District of Alaska, 2-6-08</a:t>
            </a:r>
            <a:endParaRPr lang="en-US" dirty="0"/>
          </a:p>
          <a:p>
            <a:r>
              <a:rPr lang="en-US" b="1" dirty="0"/>
              <a:t>Residential Brothels</a:t>
            </a:r>
            <a:endParaRPr lang="en-US" dirty="0"/>
          </a:p>
          <a:p>
            <a:r>
              <a:rPr lang="en-US" dirty="0">
                <a:hlinkClick r:id="rId4" tooltip="External Link"/>
              </a:rPr>
              <a:t>U.S. Army Soldier Sentenced to Over 17 Years in Prison for Operating a Brothel From Millersville Apartment and for Drug Trafficking, 4-29-10</a:t>
            </a:r>
            <a:endParaRPr lang="en-US" dirty="0"/>
          </a:p>
          <a:p>
            <a:r>
              <a:rPr lang="en-US" b="1" dirty="0"/>
              <a:t>Street Prostitution</a:t>
            </a:r>
            <a:endParaRPr lang="en-US" dirty="0"/>
          </a:p>
          <a:p>
            <a:r>
              <a:rPr lang="en-US" dirty="0">
                <a:hlinkClick r:id="rId5" tooltip="External Link"/>
              </a:rPr>
              <a:t>Milwaukee Man Pleads Guilty to Sex Trafficking Offenses, 6-11-14</a:t>
            </a:r>
            <a:endParaRPr lang="en-US" dirty="0"/>
          </a:p>
          <a:p>
            <a:r>
              <a:rPr lang="en-US" b="1" dirty="0"/>
              <a:t>Child Sex Tourism</a:t>
            </a:r>
            <a:endParaRPr lang="en-US" dirty="0"/>
          </a:p>
          <a:p>
            <a:r>
              <a:rPr lang="en-US" dirty="0">
                <a:hlinkClick r:id="rId6" tooltip="External Link"/>
              </a:rPr>
              <a:t>Man Pleads Guilty to International Child Sex Tourism, 2-2-2010</a:t>
            </a:r>
            <a:endParaRPr lang="en-US" dirty="0"/>
          </a:p>
          <a:p>
            <a:pPr marL="0" indent="0">
              <a:buNone/>
            </a:pPr>
            <a:endParaRPr lang="en-US" dirty="0"/>
          </a:p>
        </p:txBody>
      </p:sp>
    </p:spTree>
    <p:extLst>
      <p:ext uri="{BB962C8B-B14F-4D97-AF65-F5344CB8AC3E}">
        <p14:creationId xmlns:p14="http://schemas.microsoft.com/office/powerpoint/2010/main" val="2416188704"/>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52DB5B-1F2E-374F-8787-E6483B466BE5}"/>
              </a:ext>
            </a:extLst>
          </p:cNvPr>
          <p:cNvSpPr>
            <a:spLocks noGrp="1"/>
          </p:cNvSpPr>
          <p:nvPr>
            <p:ph type="title"/>
          </p:nvPr>
        </p:nvSpPr>
        <p:spPr/>
        <p:txBody>
          <a:bodyPr/>
          <a:lstStyle/>
          <a:p>
            <a:pPr algn="ctr"/>
            <a:r>
              <a:rPr lang="en-US" dirty="0"/>
              <a:t>Phases of Human Trafficking Investigation</a:t>
            </a:r>
          </a:p>
        </p:txBody>
      </p:sp>
      <p:sp>
        <p:nvSpPr>
          <p:cNvPr id="3" name="Content Placeholder 2">
            <a:extLst>
              <a:ext uri="{FF2B5EF4-FFF2-40B4-BE49-F238E27FC236}">
                <a16:creationId xmlns:a16="http://schemas.microsoft.com/office/drawing/2014/main" id="{D9CD20D0-7AE0-3F4C-8E7B-86410752F2FF}"/>
              </a:ext>
            </a:extLst>
          </p:cNvPr>
          <p:cNvSpPr>
            <a:spLocks noGrp="1"/>
          </p:cNvSpPr>
          <p:nvPr>
            <p:ph idx="1"/>
          </p:nvPr>
        </p:nvSpPr>
        <p:spPr>
          <a:xfrm>
            <a:off x="1371600" y="2285999"/>
            <a:ext cx="10820400" cy="4402667"/>
          </a:xfrm>
        </p:spPr>
        <p:txBody>
          <a:bodyPr>
            <a:normAutofit fontScale="92500" lnSpcReduction="10000"/>
          </a:bodyPr>
          <a:lstStyle/>
          <a:p>
            <a:r>
              <a:rPr lang="en-US" dirty="0"/>
              <a:t>A human trafficking investigation entails</a:t>
            </a:r>
            <a:r>
              <a:rPr lang="en-US" b="1" dirty="0"/>
              <a:t> three phases: pre-operational, operational, and post-operational.</a:t>
            </a:r>
          </a:p>
          <a:p>
            <a:r>
              <a:rPr lang="en-US" dirty="0"/>
              <a:t>The pre-operational phase involves the foundational portions of the investigation that pose little to no risk of discovery by the targets.</a:t>
            </a:r>
          </a:p>
          <a:p>
            <a:r>
              <a:rPr lang="en-US" dirty="0"/>
              <a:t>The operational phase begins once the investigators actually engage the targets with covert actions or tools and continues through the arrest and takedown of the human trafficking operation itself.</a:t>
            </a:r>
          </a:p>
          <a:p>
            <a:r>
              <a:rPr lang="en-US" dirty="0"/>
              <a:t>The post-operational phase includes all post-arrest aspects of the case.</a:t>
            </a:r>
          </a:p>
          <a:p>
            <a:r>
              <a:rPr lang="en-US" dirty="0"/>
              <a:t>Even though the three phases are sequential in nature, no case develops exactly as planned, and different aspects or targets within a single proactive case can fall within multiple phases at the same time.</a:t>
            </a:r>
          </a:p>
          <a:p>
            <a:r>
              <a:rPr lang="en-US" dirty="0"/>
              <a:t>Therefore, using the “three-phase” proactive terminology allows investigators and prosecutors to explain the status of pending cases to their chains of command and provide more accurate estimates of costs and timing, which helps to justify the allocation of resources during the investigation.</a:t>
            </a:r>
          </a:p>
        </p:txBody>
      </p:sp>
    </p:spTree>
    <p:extLst>
      <p:ext uri="{BB962C8B-B14F-4D97-AF65-F5344CB8AC3E}">
        <p14:creationId xmlns:p14="http://schemas.microsoft.com/office/powerpoint/2010/main" val="1063527903"/>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991B5B-75BC-5E41-B55C-0403492B2A1F}"/>
              </a:ext>
            </a:extLst>
          </p:cNvPr>
          <p:cNvSpPr>
            <a:spLocks noGrp="1"/>
          </p:cNvSpPr>
          <p:nvPr>
            <p:ph type="title"/>
          </p:nvPr>
        </p:nvSpPr>
        <p:spPr/>
        <p:txBody>
          <a:bodyPr/>
          <a:lstStyle/>
          <a:p>
            <a:pPr algn="ctr"/>
            <a:r>
              <a:rPr lang="en-US" dirty="0"/>
              <a:t>Resources 5.2: Taking a Proactive Approach</a:t>
            </a:r>
          </a:p>
        </p:txBody>
      </p:sp>
      <p:sp>
        <p:nvSpPr>
          <p:cNvPr id="3" name="Content Placeholder 2">
            <a:extLst>
              <a:ext uri="{FF2B5EF4-FFF2-40B4-BE49-F238E27FC236}">
                <a16:creationId xmlns:a16="http://schemas.microsoft.com/office/drawing/2014/main" id="{F3EBC9E5-1407-AB4B-85B6-F8BD238E246B}"/>
              </a:ext>
            </a:extLst>
          </p:cNvPr>
          <p:cNvSpPr>
            <a:spLocks noGrp="1"/>
          </p:cNvSpPr>
          <p:nvPr>
            <p:ph idx="1"/>
          </p:nvPr>
        </p:nvSpPr>
        <p:spPr>
          <a:xfrm>
            <a:off x="1371599" y="2286000"/>
            <a:ext cx="10359483" cy="4315522"/>
          </a:xfrm>
        </p:spPr>
        <p:txBody>
          <a:bodyPr>
            <a:normAutofit lnSpcReduction="10000"/>
          </a:bodyPr>
          <a:lstStyle/>
          <a:p>
            <a:r>
              <a:rPr lang="en-US" dirty="0"/>
              <a:t>Law Enforcement Specific Tools </a:t>
            </a:r>
          </a:p>
          <a:p>
            <a:pPr marL="457200" indent="-457200">
              <a:buFont typeface="+mj-lt"/>
              <a:buAutoNum type="arabicPeriod"/>
            </a:pPr>
            <a:r>
              <a:rPr lang="en-US" dirty="0">
                <a:hlinkClick r:id="rId2" tooltip="External Link"/>
              </a:rPr>
              <a:t>Law Enforcement's Role in Supporting Victims' Needs Through Pretrial Justice Reform (2015)</a:t>
            </a:r>
            <a:r>
              <a:rPr lang="en-US" dirty="0"/>
              <a:t> </a:t>
            </a:r>
            <a:br>
              <a:rPr lang="en-US" dirty="0"/>
            </a:br>
            <a:r>
              <a:rPr lang="en-US" dirty="0"/>
              <a:t>This paper, from the International Association of Chiefs of Police, highlights the detention of a defendant during an investigation as a promising practice to ensure victim safety and a stronger case.</a:t>
            </a:r>
          </a:p>
          <a:p>
            <a:pPr marL="457200" indent="-457200">
              <a:buFont typeface="+mj-lt"/>
              <a:buAutoNum type="arabicPeriod"/>
            </a:pPr>
            <a:r>
              <a:rPr lang="en-US" dirty="0">
                <a:hlinkClick r:id="rId3" tooltip="External Link"/>
              </a:rPr>
              <a:t>Orange County Human Trafficking Investigations Flow Chart (2009)</a:t>
            </a:r>
            <a:r>
              <a:rPr lang="en-US" dirty="0"/>
              <a:t> Provided by the Orange County Human Trafficking Task Force, this resource provides a visual representation of how tips are followed up and investigated in Orange County, California.</a:t>
            </a:r>
          </a:p>
          <a:p>
            <a:r>
              <a:rPr lang="en-US" dirty="0"/>
              <a:t>Training </a:t>
            </a:r>
          </a:p>
          <a:p>
            <a:pPr marL="457200" indent="-457200">
              <a:buFont typeface="+mj-lt"/>
              <a:buAutoNum type="arabicPeriod"/>
            </a:pPr>
            <a:r>
              <a:rPr lang="en-US" dirty="0">
                <a:hlinkClick r:id="rId4" tooltip="External Link"/>
              </a:rPr>
              <a:t>DHS Blue Campaign Law Enforcement Training Videos</a:t>
            </a:r>
            <a:r>
              <a:rPr lang="en-US" dirty="0"/>
              <a:t> This is a DHS Web-based human trafficking training course that teaches law enforcement officers how to recognize human trafficking encountered during routine duties, how to protect victims, and how to initiate human trafficking investigations.</a:t>
            </a:r>
          </a:p>
          <a:p>
            <a:pPr marL="457200" indent="-457200">
              <a:buFont typeface="+mj-lt"/>
              <a:buAutoNum type="arabicPeriod"/>
            </a:pPr>
            <a:endParaRPr lang="en-US" dirty="0"/>
          </a:p>
        </p:txBody>
      </p:sp>
    </p:spTree>
    <p:extLst>
      <p:ext uri="{BB962C8B-B14F-4D97-AF65-F5344CB8AC3E}">
        <p14:creationId xmlns:p14="http://schemas.microsoft.com/office/powerpoint/2010/main" val="3780411582"/>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56DAB6-E5E2-D749-A8BF-4CFD352C4269}"/>
              </a:ext>
            </a:extLst>
          </p:cNvPr>
          <p:cNvSpPr>
            <a:spLocks noGrp="1"/>
          </p:cNvSpPr>
          <p:nvPr>
            <p:ph type="title"/>
          </p:nvPr>
        </p:nvSpPr>
        <p:spPr/>
        <p:txBody>
          <a:bodyPr/>
          <a:lstStyle/>
          <a:p>
            <a:pPr algn="ctr"/>
            <a:r>
              <a:rPr lang="en-US" dirty="0"/>
              <a:t>5.3: Victim Interview &amp; Preparation</a:t>
            </a:r>
          </a:p>
        </p:txBody>
      </p:sp>
      <p:sp>
        <p:nvSpPr>
          <p:cNvPr id="3" name="Content Placeholder 2">
            <a:extLst>
              <a:ext uri="{FF2B5EF4-FFF2-40B4-BE49-F238E27FC236}">
                <a16:creationId xmlns:a16="http://schemas.microsoft.com/office/drawing/2014/main" id="{15959E30-ED8C-CF4C-B58D-639EE1CD562D}"/>
              </a:ext>
            </a:extLst>
          </p:cNvPr>
          <p:cNvSpPr>
            <a:spLocks noGrp="1"/>
          </p:cNvSpPr>
          <p:nvPr>
            <p:ph idx="1"/>
          </p:nvPr>
        </p:nvSpPr>
        <p:spPr>
          <a:xfrm>
            <a:off x="1371599" y="2285999"/>
            <a:ext cx="10634133" cy="4301067"/>
          </a:xfrm>
        </p:spPr>
        <p:txBody>
          <a:bodyPr>
            <a:normAutofit/>
          </a:bodyPr>
          <a:lstStyle/>
          <a:p>
            <a:r>
              <a:rPr lang="en-US" dirty="0"/>
              <a:t>Only a victim can answer the question “why” to explain what the trafficking scheme was and how the trafficker exerted control over them. </a:t>
            </a:r>
          </a:p>
          <a:p>
            <a:r>
              <a:rPr lang="en-US" dirty="0"/>
              <a:t>It is expected that victims will provide information that is not complete or is inaccurate about their experience, particularly in the first interviews. It is important to recognize this dynamic and the ways it may impact a victim when law enforcement prepares for an interview.</a:t>
            </a:r>
          </a:p>
          <a:p>
            <a:r>
              <a:rPr lang="en-US" dirty="0"/>
              <a:t>Victim interviews should be thoughtfully and strategically planned. The physical location where a victim interview is conducted and who will be present are both important. All of the people at the interview should introduce themselves and explain their roles in the investigation. Investigators and prosecutors should not overpromise any results, especially access to benefits. Any needs that the victim identifies during an interview should be referred to the service provider or attorney to address.</a:t>
            </a:r>
          </a:p>
        </p:txBody>
      </p:sp>
    </p:spTree>
    <p:extLst>
      <p:ext uri="{BB962C8B-B14F-4D97-AF65-F5344CB8AC3E}">
        <p14:creationId xmlns:p14="http://schemas.microsoft.com/office/powerpoint/2010/main" val="2021046903"/>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8AE7C8-BF4B-9B4D-87A0-3DC9B8FEEA2B}"/>
              </a:ext>
            </a:extLst>
          </p:cNvPr>
          <p:cNvSpPr>
            <a:spLocks noGrp="1"/>
          </p:cNvSpPr>
          <p:nvPr>
            <p:ph type="title"/>
          </p:nvPr>
        </p:nvSpPr>
        <p:spPr/>
        <p:txBody>
          <a:bodyPr/>
          <a:lstStyle/>
          <a:p>
            <a:pPr algn="ctr"/>
            <a:r>
              <a:rPr lang="en-US" dirty="0"/>
              <a:t>Resources 5.3: Victim Interview and Preparation</a:t>
            </a:r>
          </a:p>
        </p:txBody>
      </p:sp>
      <p:sp>
        <p:nvSpPr>
          <p:cNvPr id="3" name="Content Placeholder 2">
            <a:extLst>
              <a:ext uri="{FF2B5EF4-FFF2-40B4-BE49-F238E27FC236}">
                <a16:creationId xmlns:a16="http://schemas.microsoft.com/office/drawing/2014/main" id="{3AFE0B94-2CB9-A447-AE45-36C3E791EAA6}"/>
              </a:ext>
            </a:extLst>
          </p:cNvPr>
          <p:cNvSpPr>
            <a:spLocks noGrp="1"/>
          </p:cNvSpPr>
          <p:nvPr>
            <p:ph idx="1"/>
          </p:nvPr>
        </p:nvSpPr>
        <p:spPr>
          <a:xfrm>
            <a:off x="1371599" y="2285999"/>
            <a:ext cx="9958039" cy="4360127"/>
          </a:xfrm>
        </p:spPr>
        <p:txBody>
          <a:bodyPr>
            <a:normAutofit/>
          </a:bodyPr>
          <a:lstStyle/>
          <a:p>
            <a:r>
              <a:rPr lang="en-US" dirty="0">
                <a:hlinkClick r:id="rId2" tooltip="External Link"/>
              </a:rPr>
              <a:t>Interviewing Victims of Human Trafficking and Sexual Exploitation: Techniques and Tactics (2013)</a:t>
            </a:r>
            <a:r>
              <a:rPr lang="en-US" dirty="0"/>
              <a:t> This webinar highlights the importance of preparing for an interview by collaborating with community-based programs and allied professionals. It explores a variety of interview techniques and provides tools to develop open-ended questions and protocols.</a:t>
            </a:r>
          </a:p>
          <a:p>
            <a:r>
              <a:rPr lang="en-US" dirty="0">
                <a:hlinkClick r:id="rId3"/>
              </a:rPr>
              <a:t>Tips for Identifying and Interacting with Victims of Human Trafficking</a:t>
            </a:r>
            <a:r>
              <a:rPr lang="en-US" dirty="0"/>
              <a:t> This U.S. Department of Health and Human Services document was developed in 2008 as part of the Campaign to Rescue and Restore Victims of Human Trafficking Tool Kits and focuses victim identification and response.</a:t>
            </a:r>
          </a:p>
          <a:p>
            <a:r>
              <a:rPr lang="en-US" dirty="0">
                <a:hlinkClick r:id="rId4" tooltip="External Link"/>
              </a:rPr>
              <a:t>Utilizing Trauma- Informed Approaches to Trafficking-related Work</a:t>
            </a:r>
            <a:r>
              <a:rPr lang="en-US" dirty="0"/>
              <a:t> Project REACH developed this useful chart with tips on how to understand victim behavior, case scenarios and how to utilize Trauma-Informed Approaches.</a:t>
            </a:r>
          </a:p>
          <a:p>
            <a:pPr marL="0" indent="0">
              <a:buNone/>
            </a:pPr>
            <a:endParaRPr lang="en-US" dirty="0"/>
          </a:p>
        </p:txBody>
      </p:sp>
    </p:spTree>
    <p:extLst>
      <p:ext uri="{BB962C8B-B14F-4D97-AF65-F5344CB8AC3E}">
        <p14:creationId xmlns:p14="http://schemas.microsoft.com/office/powerpoint/2010/main" val="2991571278"/>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CE4082-77A4-EC40-825A-737904B27F27}"/>
              </a:ext>
            </a:extLst>
          </p:cNvPr>
          <p:cNvSpPr>
            <a:spLocks noGrp="1"/>
          </p:cNvSpPr>
          <p:nvPr>
            <p:ph type="title"/>
          </p:nvPr>
        </p:nvSpPr>
        <p:spPr/>
        <p:txBody>
          <a:bodyPr/>
          <a:lstStyle/>
          <a:p>
            <a:pPr algn="ctr"/>
            <a:r>
              <a:rPr lang="en-US" dirty="0"/>
              <a:t>5.4: Landing a Successful Prosecution</a:t>
            </a:r>
          </a:p>
        </p:txBody>
      </p:sp>
      <p:sp>
        <p:nvSpPr>
          <p:cNvPr id="3" name="Content Placeholder 2">
            <a:extLst>
              <a:ext uri="{FF2B5EF4-FFF2-40B4-BE49-F238E27FC236}">
                <a16:creationId xmlns:a16="http://schemas.microsoft.com/office/drawing/2014/main" id="{72D7B4D4-4C6D-AB4E-B44E-983739DE5846}"/>
              </a:ext>
            </a:extLst>
          </p:cNvPr>
          <p:cNvSpPr>
            <a:spLocks noGrp="1"/>
          </p:cNvSpPr>
          <p:nvPr>
            <p:ph idx="1"/>
          </p:nvPr>
        </p:nvSpPr>
        <p:spPr/>
        <p:txBody>
          <a:bodyPr/>
          <a:lstStyle/>
          <a:p>
            <a:r>
              <a:rPr lang="en-US" dirty="0"/>
              <a:t>Prosecutors and law enforcement can experience challenges in successfully bringing human trafficking cases to closure. </a:t>
            </a:r>
          </a:p>
          <a:p>
            <a:r>
              <a:rPr lang="en-US" dirty="0"/>
              <a:t>Working closely with local and federal law enforcement partners and victim service providers will play a role in overcoming challenges, making it more likely that perpetrators are brought to justice.</a:t>
            </a:r>
          </a:p>
        </p:txBody>
      </p:sp>
    </p:spTree>
    <p:extLst>
      <p:ext uri="{BB962C8B-B14F-4D97-AF65-F5344CB8AC3E}">
        <p14:creationId xmlns:p14="http://schemas.microsoft.com/office/powerpoint/2010/main" val="2808532030"/>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620628-B2F0-ED46-B998-6DDEFC6E2135}"/>
              </a:ext>
            </a:extLst>
          </p:cNvPr>
          <p:cNvSpPr>
            <a:spLocks noGrp="1"/>
          </p:cNvSpPr>
          <p:nvPr>
            <p:ph type="title"/>
          </p:nvPr>
        </p:nvSpPr>
        <p:spPr/>
        <p:txBody>
          <a:bodyPr/>
          <a:lstStyle/>
          <a:p>
            <a:pPr algn="ctr"/>
            <a:r>
              <a:rPr lang="en-US" dirty="0"/>
              <a:t>Resources 5.4: Landing a Successful Prosecution</a:t>
            </a:r>
          </a:p>
        </p:txBody>
      </p:sp>
      <p:sp>
        <p:nvSpPr>
          <p:cNvPr id="3" name="Content Placeholder 2">
            <a:extLst>
              <a:ext uri="{FF2B5EF4-FFF2-40B4-BE49-F238E27FC236}">
                <a16:creationId xmlns:a16="http://schemas.microsoft.com/office/drawing/2014/main" id="{0F1E24E0-1A7B-8A4D-81C0-99B130764CC6}"/>
              </a:ext>
            </a:extLst>
          </p:cNvPr>
          <p:cNvSpPr>
            <a:spLocks noGrp="1"/>
          </p:cNvSpPr>
          <p:nvPr>
            <p:ph idx="1"/>
          </p:nvPr>
        </p:nvSpPr>
        <p:spPr>
          <a:xfrm>
            <a:off x="1371600" y="1940313"/>
            <a:ext cx="10426390" cy="4728116"/>
          </a:xfrm>
        </p:spPr>
        <p:txBody>
          <a:bodyPr>
            <a:normAutofit/>
          </a:bodyPr>
          <a:lstStyle/>
          <a:p>
            <a:r>
              <a:rPr lang="en-US" dirty="0">
                <a:hlinkClick r:id="rId2" tooltip="External Link"/>
              </a:rPr>
              <a:t>Labor Trafficking: Exploitation for the Sake of the Bottom Line (2014)</a:t>
            </a:r>
            <a:r>
              <a:rPr lang="en-US" dirty="0"/>
              <a:t> This training highlights the importance of collaboration with allied professionals to support a victim-centered response and offender-focused approach by exploring best practice strategies.</a:t>
            </a:r>
          </a:p>
          <a:p>
            <a:r>
              <a:rPr lang="en-US" dirty="0">
                <a:hlinkClick r:id="rId3" tooltip="External Link"/>
              </a:rPr>
              <a:t>From Barriers to Solutions: Investigating and Prosecuting Human Trafficking (2013)</a:t>
            </a:r>
            <a:r>
              <a:rPr lang="en-US" dirty="0"/>
              <a:t> This webinar highlights key findings from the report and offers solutions for overcoming barriers to victim identification and safety and increasing offender accountability through investigation and prosecution.</a:t>
            </a:r>
          </a:p>
          <a:p>
            <a:r>
              <a:rPr lang="en-US" dirty="0">
                <a:hlinkClick r:id="rId4" tooltip="External Link"/>
              </a:rPr>
              <a:t>ntegrating a Trauma-Informed Response in Violence Against Women and Human Trafficking Prosecutions (2015)</a:t>
            </a:r>
            <a:r>
              <a:rPr lang="en-US" dirty="0"/>
              <a:t> This article, written by </a:t>
            </a:r>
            <a:r>
              <a:rPr lang="en-US" dirty="0" err="1"/>
              <a:t>Kristiansson</a:t>
            </a:r>
            <a:r>
              <a:rPr lang="en-US" dirty="0"/>
              <a:t> &amp; Whitman-Barr and published by </a:t>
            </a:r>
            <a:r>
              <a:rPr lang="en-US" dirty="0" err="1"/>
              <a:t>AEquitas</a:t>
            </a:r>
            <a:r>
              <a:rPr lang="en-US" dirty="0"/>
              <a:t>, discusses the consideration of a trauma-informed response in investigations and prosecutions and presents useful tips for prosecutors.</a:t>
            </a:r>
          </a:p>
          <a:p>
            <a:r>
              <a:rPr lang="en-US" dirty="0">
                <a:hlinkClick r:id="rId5" tooltip="External Link"/>
              </a:rPr>
              <a:t>Working With Interpreters Outside of the Courtroom: A Guide for Legal Services Providers</a:t>
            </a:r>
            <a:r>
              <a:rPr lang="en-US" dirty="0"/>
              <a:t> Created by </a:t>
            </a:r>
            <a:r>
              <a:rPr lang="en-US" dirty="0" err="1"/>
              <a:t>Ayuda</a:t>
            </a:r>
            <a:r>
              <a:rPr lang="en-US" dirty="0"/>
              <a:t>, an organization that works directly with victims, this resource provides tips and direction for legal service advocates working with interpreters.</a:t>
            </a:r>
          </a:p>
          <a:p>
            <a:endParaRPr lang="en-US" dirty="0"/>
          </a:p>
        </p:txBody>
      </p:sp>
    </p:spTree>
    <p:extLst>
      <p:ext uri="{BB962C8B-B14F-4D97-AF65-F5344CB8AC3E}">
        <p14:creationId xmlns:p14="http://schemas.microsoft.com/office/powerpoint/2010/main" val="3662967830"/>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B1F99A-8827-644C-B9A4-A8FB524120E6}"/>
              </a:ext>
            </a:extLst>
          </p:cNvPr>
          <p:cNvSpPr>
            <a:spLocks noGrp="1"/>
          </p:cNvSpPr>
          <p:nvPr>
            <p:ph type="title"/>
          </p:nvPr>
        </p:nvSpPr>
        <p:spPr/>
        <p:txBody>
          <a:bodyPr/>
          <a:lstStyle/>
          <a:p>
            <a:pPr algn="ctr"/>
            <a:r>
              <a:rPr lang="en-US" dirty="0"/>
              <a:t>Part 5 Summary</a:t>
            </a:r>
          </a:p>
        </p:txBody>
      </p:sp>
      <p:sp>
        <p:nvSpPr>
          <p:cNvPr id="3" name="Content Placeholder 2">
            <a:extLst>
              <a:ext uri="{FF2B5EF4-FFF2-40B4-BE49-F238E27FC236}">
                <a16:creationId xmlns:a16="http://schemas.microsoft.com/office/drawing/2014/main" id="{594AE95D-2566-7848-9488-69B791344B20}"/>
              </a:ext>
            </a:extLst>
          </p:cNvPr>
          <p:cNvSpPr>
            <a:spLocks noGrp="1"/>
          </p:cNvSpPr>
          <p:nvPr>
            <p:ph idx="1"/>
          </p:nvPr>
        </p:nvSpPr>
        <p:spPr>
          <a:xfrm>
            <a:off x="1371600" y="1794933"/>
            <a:ext cx="9601200" cy="4893733"/>
          </a:xfrm>
        </p:spPr>
        <p:txBody>
          <a:bodyPr>
            <a:normAutofit lnSpcReduction="10000"/>
          </a:bodyPr>
          <a:lstStyle/>
          <a:p>
            <a:r>
              <a:rPr lang="en-US" dirty="0"/>
              <a:t>This section discusses how to build a strong case, including victim-centered investigations, taking a proactive approach, victim interview and preparation and landing a successful prosecution.</a:t>
            </a:r>
          </a:p>
          <a:p>
            <a:r>
              <a:rPr lang="en-US" dirty="0"/>
              <a:t>Human traffickers work across jurisdictions; therefore, task forces need to be positioned to do so as well.</a:t>
            </a:r>
          </a:p>
          <a:p>
            <a:r>
              <a:rPr lang="en-US" dirty="0"/>
              <a:t>Empowering victims to tell their stories in a meaningful way to law enforcement will encourage them to serve as witnesses in a criminal investigation and subsequent prosecution.</a:t>
            </a:r>
          </a:p>
          <a:p>
            <a:r>
              <a:rPr lang="en-US" dirty="0"/>
              <a:t>Full access to victim services should always be provided, regardless of a trafficking victim’s decision to work with law enforcement.</a:t>
            </a:r>
          </a:p>
          <a:p>
            <a:r>
              <a:rPr lang="en-US" dirty="0"/>
              <a:t>Three stages of human trafficking investigation were mentioned, including pre-operational, operational, and post-operational. </a:t>
            </a:r>
          </a:p>
          <a:p>
            <a:r>
              <a:rPr lang="en-US" dirty="0"/>
              <a:t>Victim interviews should be thoughtfully and strategically planned.</a:t>
            </a:r>
          </a:p>
          <a:p>
            <a:r>
              <a:rPr lang="en-US" dirty="0"/>
              <a:t>Prosecutors and law enforcement can experience challenges in successfully bringing human trafficking cases to closure. </a:t>
            </a:r>
          </a:p>
        </p:txBody>
      </p:sp>
    </p:spTree>
    <p:extLst>
      <p:ext uri="{BB962C8B-B14F-4D97-AF65-F5344CB8AC3E}">
        <p14:creationId xmlns:p14="http://schemas.microsoft.com/office/powerpoint/2010/main" val="1846093550"/>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2D8C5F-6F8E-F740-96C7-2D3F7F1B67EC}"/>
              </a:ext>
            </a:extLst>
          </p:cNvPr>
          <p:cNvSpPr>
            <a:spLocks noGrp="1"/>
          </p:cNvSpPr>
          <p:nvPr>
            <p:ph type="title"/>
          </p:nvPr>
        </p:nvSpPr>
        <p:spPr/>
        <p:txBody>
          <a:bodyPr/>
          <a:lstStyle/>
          <a:p>
            <a:pPr algn="ctr"/>
            <a:r>
              <a:rPr lang="en-US" dirty="0"/>
              <a:t>Part 6: The Role of Courts</a:t>
            </a:r>
          </a:p>
        </p:txBody>
      </p:sp>
      <p:sp>
        <p:nvSpPr>
          <p:cNvPr id="3" name="Content Placeholder 2">
            <a:extLst>
              <a:ext uri="{FF2B5EF4-FFF2-40B4-BE49-F238E27FC236}">
                <a16:creationId xmlns:a16="http://schemas.microsoft.com/office/drawing/2014/main" id="{A9D750DF-F798-C144-BC8E-0B00822ADE4F}"/>
              </a:ext>
            </a:extLst>
          </p:cNvPr>
          <p:cNvSpPr>
            <a:spLocks noGrp="1"/>
          </p:cNvSpPr>
          <p:nvPr>
            <p:ph idx="1"/>
          </p:nvPr>
        </p:nvSpPr>
        <p:spPr>
          <a:xfrm>
            <a:off x="1371599" y="1845733"/>
            <a:ext cx="10651067" cy="4775200"/>
          </a:xfrm>
        </p:spPr>
        <p:txBody>
          <a:bodyPr>
            <a:normAutofit/>
          </a:bodyPr>
          <a:lstStyle/>
          <a:p>
            <a:r>
              <a:rPr lang="en-US" dirty="0"/>
              <a:t>Trafficking victims encounter and engage with the court system in a variety of different ways. Some become witnesses against their traffickers in a criminal prosecution. Others enter the system as a defendant for a crime that they committed during their trafficking experience.</a:t>
            </a:r>
          </a:p>
          <a:p>
            <a:r>
              <a:rPr lang="en-US" dirty="0"/>
              <a:t>Each interaction presents an opportunity for the court staff to support victims of human trafficking, play a part in the identification of unidentified survivors, and intervene in a trauma-informed way.</a:t>
            </a:r>
          </a:p>
          <a:p>
            <a:r>
              <a:rPr lang="en-US" dirty="0"/>
              <a:t>Courts have a particular role to play in establishing processes and procedures that ensure victim safety and apply a trauma-informed response to all victims rather than a punitive response that punishes victim-defendants for actions taken not of their own free will. </a:t>
            </a:r>
          </a:p>
          <a:p>
            <a:r>
              <a:rPr lang="en-US" dirty="0"/>
              <a:t>Human trafficking task forces need to strategize about how to collaborate and partner with the courts in their jurisdictions to enhance their community response to human trafficking and to provide an integrated approach. </a:t>
            </a:r>
          </a:p>
        </p:txBody>
      </p:sp>
    </p:spTree>
    <p:extLst>
      <p:ext uri="{BB962C8B-B14F-4D97-AF65-F5344CB8AC3E}">
        <p14:creationId xmlns:p14="http://schemas.microsoft.com/office/powerpoint/2010/main" val="3123629992"/>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BC1DB1-CB5A-934F-B639-9086D9488177}"/>
              </a:ext>
            </a:extLst>
          </p:cNvPr>
          <p:cNvSpPr>
            <a:spLocks noGrp="1"/>
          </p:cNvSpPr>
          <p:nvPr>
            <p:ph type="title"/>
          </p:nvPr>
        </p:nvSpPr>
        <p:spPr/>
        <p:txBody>
          <a:bodyPr/>
          <a:lstStyle/>
          <a:p>
            <a:pPr algn="ctr"/>
            <a:r>
              <a:rPr lang="en-US" dirty="0"/>
              <a:t>Resources 6: Courts </a:t>
            </a:r>
          </a:p>
        </p:txBody>
      </p:sp>
      <p:sp>
        <p:nvSpPr>
          <p:cNvPr id="3" name="Content Placeholder 2">
            <a:extLst>
              <a:ext uri="{FF2B5EF4-FFF2-40B4-BE49-F238E27FC236}">
                <a16:creationId xmlns:a16="http://schemas.microsoft.com/office/drawing/2014/main" id="{D9640863-B7B6-274B-A963-D04C136E60FD}"/>
              </a:ext>
            </a:extLst>
          </p:cNvPr>
          <p:cNvSpPr>
            <a:spLocks noGrp="1"/>
          </p:cNvSpPr>
          <p:nvPr>
            <p:ph idx="1"/>
          </p:nvPr>
        </p:nvSpPr>
        <p:spPr>
          <a:xfrm>
            <a:off x="1371599" y="1739591"/>
            <a:ext cx="9868829" cy="4795024"/>
          </a:xfrm>
        </p:spPr>
        <p:txBody>
          <a:bodyPr>
            <a:normAutofit/>
          </a:bodyPr>
          <a:lstStyle/>
          <a:p>
            <a:r>
              <a:rPr lang="en-US" dirty="0">
                <a:hlinkClick r:id="rId2"/>
              </a:rPr>
              <a:t>Labor Trafficking (PDF 982KB)</a:t>
            </a:r>
            <a:r>
              <a:rPr lang="en-US" dirty="0"/>
              <a:t> This chapter from the National Association for Court Management Guide to Addressing Human Trafficking in the State Courts describes the characteristics of labor trafficking-involved cases and how they might appear in state courts and offers strategies for identifying and assisting labor trafficking victims.</a:t>
            </a:r>
          </a:p>
          <a:p>
            <a:r>
              <a:rPr lang="en-US" dirty="0">
                <a:hlinkClick r:id="rId3"/>
              </a:rPr>
              <a:t>Human Trafficking: What Judges Need to Know (PDF 7,125KB) (2014)</a:t>
            </a:r>
            <a:r>
              <a:rPr lang="en-US" dirty="0"/>
              <a:t>This curriculum, for state trial judges, provides information on the TVPA, state laws, immigration, sentencing, restitution, and forfeiture.</a:t>
            </a:r>
          </a:p>
          <a:p>
            <a:r>
              <a:rPr lang="en-US" dirty="0">
                <a:hlinkClick r:id="rId4" tooltip="External Link"/>
              </a:rPr>
              <a:t>Benchbook on International Law (2014) </a:t>
            </a:r>
            <a:r>
              <a:rPr lang="en-US" dirty="0"/>
              <a:t>This bench book from American Society of International Law includes a chapter devoted to human trafficking.</a:t>
            </a:r>
          </a:p>
          <a:p>
            <a:r>
              <a:rPr lang="en-US" dirty="0">
                <a:hlinkClick r:id="rId5" tooltip="External Link"/>
              </a:rPr>
              <a:t>A Guide to Human Trafficking for State Courts (2014)</a:t>
            </a:r>
            <a:r>
              <a:rPr lang="en-US" dirty="0"/>
              <a:t> This bench book from American Society of International Law includes a chapter devoted to human trafficking.</a:t>
            </a:r>
            <a:br>
              <a:rPr lang="en-US" dirty="0"/>
            </a:br>
            <a:endParaRPr lang="en-US" dirty="0"/>
          </a:p>
        </p:txBody>
      </p:sp>
    </p:spTree>
    <p:extLst>
      <p:ext uri="{BB962C8B-B14F-4D97-AF65-F5344CB8AC3E}">
        <p14:creationId xmlns:p14="http://schemas.microsoft.com/office/powerpoint/2010/main" val="745667087"/>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C69EB3-B191-314C-878B-DA3D83C76160}"/>
              </a:ext>
            </a:extLst>
          </p:cNvPr>
          <p:cNvSpPr>
            <a:spLocks noGrp="1"/>
          </p:cNvSpPr>
          <p:nvPr>
            <p:ph type="title"/>
          </p:nvPr>
        </p:nvSpPr>
        <p:spPr/>
        <p:txBody>
          <a:bodyPr/>
          <a:lstStyle/>
          <a:p>
            <a:pPr algn="ctr"/>
            <a:r>
              <a:rPr lang="en-US" dirty="0"/>
              <a:t>6.1: Court Stakeholders</a:t>
            </a:r>
          </a:p>
        </p:txBody>
      </p:sp>
      <p:sp>
        <p:nvSpPr>
          <p:cNvPr id="3" name="Content Placeholder 2">
            <a:extLst>
              <a:ext uri="{FF2B5EF4-FFF2-40B4-BE49-F238E27FC236}">
                <a16:creationId xmlns:a16="http://schemas.microsoft.com/office/drawing/2014/main" id="{24734374-4CAE-B34B-9972-9B58D4164672}"/>
              </a:ext>
            </a:extLst>
          </p:cNvPr>
          <p:cNvSpPr>
            <a:spLocks noGrp="1"/>
          </p:cNvSpPr>
          <p:nvPr>
            <p:ph idx="1"/>
          </p:nvPr>
        </p:nvSpPr>
        <p:spPr>
          <a:xfrm>
            <a:off x="1371600" y="1727200"/>
            <a:ext cx="10414000" cy="4826000"/>
          </a:xfrm>
        </p:spPr>
        <p:txBody>
          <a:bodyPr>
            <a:normAutofit/>
          </a:bodyPr>
          <a:lstStyle/>
          <a:p>
            <a:r>
              <a:rPr lang="en-US" dirty="0"/>
              <a:t>Collaboration among task forces and court stakeholders is essential to developing a successful response to human trafficking, whether the collaboration is the product of formal task force membership or coordinated support. </a:t>
            </a:r>
          </a:p>
          <a:p>
            <a:r>
              <a:rPr lang="en-US" dirty="0"/>
              <a:t>Some court stakeholders, such as prosecutors and victim service providers, generally can play an active part in most roles within the task force. Other court stakeholders, such as judges and defense attorneys, can also provide a needed perspective in the task force but need to refrain from any case-related task work. </a:t>
            </a:r>
          </a:p>
          <a:p>
            <a:r>
              <a:rPr lang="en-US" dirty="0"/>
              <a:t>Jurisdictions across the country are developing new and different court-based responses to human trafficking. Some courts use enhanced traditional case processing to improve outcomes for victim-defendants, while others have developed specialized dockets that provide comprehensive assessments, judicial monitoring, and an array of social services.</a:t>
            </a:r>
          </a:p>
          <a:p>
            <a:r>
              <a:rPr lang="en-US" dirty="0"/>
              <a:t>Some courts even have the capacity to convene and lead multidisciplinary committees that aim to foster collaboration among stakeholders and generate new responses to the problems associated with human trafficking.</a:t>
            </a:r>
          </a:p>
        </p:txBody>
      </p:sp>
    </p:spTree>
    <p:extLst>
      <p:ext uri="{BB962C8B-B14F-4D97-AF65-F5344CB8AC3E}">
        <p14:creationId xmlns:p14="http://schemas.microsoft.com/office/powerpoint/2010/main" val="4024275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95AD64-EF10-2644-BC68-F4C6B996E7A3}"/>
              </a:ext>
            </a:extLst>
          </p:cNvPr>
          <p:cNvSpPr>
            <a:spLocks noGrp="1"/>
          </p:cNvSpPr>
          <p:nvPr>
            <p:ph type="title"/>
          </p:nvPr>
        </p:nvSpPr>
        <p:spPr/>
        <p:txBody>
          <a:bodyPr/>
          <a:lstStyle/>
          <a:p>
            <a:pPr algn="ctr"/>
            <a:r>
              <a:rPr lang="en-US" dirty="0"/>
              <a:t>Resources 1.1: Forms of Human Trafficking </a:t>
            </a:r>
          </a:p>
        </p:txBody>
      </p:sp>
      <p:sp>
        <p:nvSpPr>
          <p:cNvPr id="3" name="Content Placeholder 2">
            <a:extLst>
              <a:ext uri="{FF2B5EF4-FFF2-40B4-BE49-F238E27FC236}">
                <a16:creationId xmlns:a16="http://schemas.microsoft.com/office/drawing/2014/main" id="{2A8BDCB4-3DF0-6243-8BD0-0A8BAAD78CC5}"/>
              </a:ext>
            </a:extLst>
          </p:cNvPr>
          <p:cNvSpPr>
            <a:spLocks noGrp="1"/>
          </p:cNvSpPr>
          <p:nvPr>
            <p:ph idx="1"/>
          </p:nvPr>
        </p:nvSpPr>
        <p:spPr>
          <a:xfrm>
            <a:off x="1371600" y="2171700"/>
            <a:ext cx="10337180" cy="5054290"/>
          </a:xfrm>
        </p:spPr>
        <p:txBody>
          <a:bodyPr>
            <a:normAutofit fontScale="85000" lnSpcReduction="20000"/>
          </a:bodyPr>
          <a:lstStyle/>
          <a:p>
            <a:r>
              <a:rPr lang="en-US" dirty="0"/>
              <a:t>Bars and Cantinas</a:t>
            </a:r>
          </a:p>
          <a:p>
            <a:pPr marL="457200" indent="-457200">
              <a:buFont typeface="+mj-lt"/>
              <a:buAutoNum type="arabicPeriod"/>
            </a:pPr>
            <a:r>
              <a:rPr lang="en-US" dirty="0">
                <a:hlinkClick r:id="rId2" tooltip="External Link"/>
              </a:rPr>
              <a:t>14 Charged With Running International Sex Trafficking Ring, 10-11-13</a:t>
            </a:r>
            <a:r>
              <a:rPr lang="en-US" dirty="0"/>
              <a:t> </a:t>
            </a:r>
          </a:p>
          <a:p>
            <a:r>
              <a:rPr lang="en-US" dirty="0"/>
              <a:t>Construction Work</a:t>
            </a:r>
          </a:p>
          <a:p>
            <a:pPr marL="457200" indent="-457200">
              <a:buFont typeface="+mj-lt"/>
              <a:buAutoNum type="arabicPeriod"/>
            </a:pPr>
            <a:r>
              <a:rPr lang="en-US" dirty="0">
                <a:hlinkClick r:id="rId3"/>
              </a:rPr>
              <a:t>Federal Agency Says 48 Thai Welders Forced to Work Without Pay in Squalid Conditions, 12-8-06</a:t>
            </a:r>
            <a:r>
              <a:rPr lang="en-US" dirty="0"/>
              <a:t> </a:t>
            </a:r>
          </a:p>
          <a:p>
            <a:r>
              <a:rPr lang="en-US" dirty="0"/>
              <a:t>Custodial Work (hotels, schools, public and private buildings)</a:t>
            </a:r>
          </a:p>
          <a:p>
            <a:pPr marL="457200" indent="-457200">
              <a:buFont typeface="+mj-lt"/>
              <a:buAutoNum type="arabicPeriod"/>
            </a:pPr>
            <a:r>
              <a:rPr lang="en-US" dirty="0">
                <a:hlinkClick r:id="rId4"/>
              </a:rPr>
              <a:t>Five Brothers Charged in Human Trafficking Scheme that Smuggled Young Ukrainian Migrants to Work as Cleaning Crews, 6-30-10</a:t>
            </a:r>
            <a:r>
              <a:rPr lang="en-US" dirty="0"/>
              <a:t> </a:t>
            </a:r>
          </a:p>
          <a:p>
            <a:r>
              <a:rPr lang="en-US" dirty="0"/>
              <a:t>Elder Care</a:t>
            </a:r>
          </a:p>
          <a:p>
            <a:pPr marL="457200" indent="-457200">
              <a:buFont typeface="+mj-lt"/>
              <a:buAutoNum type="arabicPeriod"/>
            </a:pPr>
            <a:r>
              <a:rPr lang="en-US" dirty="0">
                <a:hlinkClick r:id="rId5"/>
              </a:rPr>
              <a:t>California Couple Pleads Guilty in Alien Smuggling Scheme in Which Some Were Forced to Work at Elder Care Homes, 3-24-09</a:t>
            </a:r>
            <a:r>
              <a:rPr lang="en-US" dirty="0"/>
              <a:t> </a:t>
            </a:r>
          </a:p>
          <a:p>
            <a:r>
              <a:rPr lang="en-US" dirty="0"/>
              <a:t>Escort Services </a:t>
            </a:r>
          </a:p>
          <a:p>
            <a:pPr marL="457200" indent="-457200">
              <a:buFont typeface="+mj-lt"/>
              <a:buAutoNum type="arabicPeriod"/>
            </a:pPr>
            <a:r>
              <a:rPr lang="en-US" dirty="0">
                <a:hlinkClick r:id="rId6"/>
              </a:rPr>
              <a:t>Peruvian Woman Convicted of Running Sex Trafficking Venture, 11-19-13</a:t>
            </a:r>
            <a:r>
              <a:rPr lang="en-US" dirty="0"/>
              <a:t> </a:t>
            </a:r>
          </a:p>
          <a:p>
            <a:r>
              <a:rPr lang="en-US" dirty="0"/>
              <a:t>Salons</a:t>
            </a:r>
          </a:p>
          <a:p>
            <a:pPr marL="457200" indent="-457200">
              <a:buFont typeface="+mj-lt"/>
              <a:buAutoNum type="arabicPeriod"/>
            </a:pPr>
            <a:r>
              <a:rPr lang="en-US" dirty="0">
                <a:hlinkClick r:id="rId7"/>
              </a:rPr>
              <a:t>Togolese Woman Sentenced to 27 Years in Prison for Forced Labor of Young West African Women in Hair Braiding Salons in Newark and East Orange, New Jersey, 9-20-10</a:t>
            </a:r>
            <a:r>
              <a:rPr lang="en-US" dirty="0"/>
              <a:t>  </a:t>
            </a:r>
          </a:p>
          <a:p>
            <a:pPr marL="457200" indent="-457200">
              <a:buFont typeface="+mj-lt"/>
              <a:buAutoNum type="arabicPeriod"/>
            </a:pPr>
            <a:endParaRPr lang="en-US" dirty="0"/>
          </a:p>
        </p:txBody>
      </p:sp>
    </p:spTree>
    <p:extLst>
      <p:ext uri="{BB962C8B-B14F-4D97-AF65-F5344CB8AC3E}">
        <p14:creationId xmlns:p14="http://schemas.microsoft.com/office/powerpoint/2010/main" val="3125452020"/>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958FDE-1B31-1E4B-B400-33407CBE9BEF}"/>
              </a:ext>
            </a:extLst>
          </p:cNvPr>
          <p:cNvSpPr>
            <a:spLocks noGrp="1"/>
          </p:cNvSpPr>
          <p:nvPr>
            <p:ph type="title"/>
          </p:nvPr>
        </p:nvSpPr>
        <p:spPr/>
        <p:txBody>
          <a:bodyPr/>
          <a:lstStyle/>
          <a:p>
            <a:pPr algn="ctr"/>
            <a:r>
              <a:rPr lang="en-US" dirty="0"/>
              <a:t>6.2: Ethical Considerations</a:t>
            </a:r>
          </a:p>
        </p:txBody>
      </p:sp>
      <p:sp>
        <p:nvSpPr>
          <p:cNvPr id="3" name="Content Placeholder 2">
            <a:extLst>
              <a:ext uri="{FF2B5EF4-FFF2-40B4-BE49-F238E27FC236}">
                <a16:creationId xmlns:a16="http://schemas.microsoft.com/office/drawing/2014/main" id="{FE8ABEED-FAD9-234E-AAC8-7454F2E01968}"/>
              </a:ext>
            </a:extLst>
          </p:cNvPr>
          <p:cNvSpPr>
            <a:spLocks noGrp="1"/>
          </p:cNvSpPr>
          <p:nvPr>
            <p:ph idx="1"/>
          </p:nvPr>
        </p:nvSpPr>
        <p:spPr/>
        <p:txBody>
          <a:bodyPr/>
          <a:lstStyle/>
          <a:p>
            <a:r>
              <a:rPr lang="en-US" dirty="0"/>
              <a:t>To prevent a conflict of interest, court representatives must remove themselves from any sensitive task force activity where case-specific information (e.g., name, date of birth, identifying characteristics, history, and current or past events of a specifically identified victim or the target of an investigation) is being shared or divulged.</a:t>
            </a:r>
          </a:p>
          <a:p>
            <a:r>
              <a:rPr lang="en-US" dirty="0"/>
              <a:t>Any information that is offered to a magistrate or judge is subject to the discovery process and must be made available to both the defense attorneys and the prosecutors during a hearing.</a:t>
            </a:r>
          </a:p>
          <a:p>
            <a:r>
              <a:rPr lang="en-US" dirty="0"/>
              <a:t>A standard prohibition on all members of the court disallows judges and magistrates from giving legal advice, and this applies as strongly during a court proceeding as it does at a speaking engagement or task force meeting. </a:t>
            </a:r>
          </a:p>
        </p:txBody>
      </p:sp>
    </p:spTree>
    <p:extLst>
      <p:ext uri="{BB962C8B-B14F-4D97-AF65-F5344CB8AC3E}">
        <p14:creationId xmlns:p14="http://schemas.microsoft.com/office/powerpoint/2010/main" val="2622975748"/>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8FA936-E682-014A-A909-342747010A76}"/>
              </a:ext>
            </a:extLst>
          </p:cNvPr>
          <p:cNvSpPr>
            <a:spLocks noGrp="1"/>
          </p:cNvSpPr>
          <p:nvPr>
            <p:ph type="title"/>
          </p:nvPr>
        </p:nvSpPr>
        <p:spPr/>
        <p:txBody>
          <a:bodyPr/>
          <a:lstStyle/>
          <a:p>
            <a:pPr algn="ctr"/>
            <a:r>
              <a:rPr lang="en-US" dirty="0"/>
              <a:t>Avoiding Conflict of Interest</a:t>
            </a:r>
          </a:p>
        </p:txBody>
      </p:sp>
      <p:sp>
        <p:nvSpPr>
          <p:cNvPr id="3" name="Content Placeholder 2">
            <a:extLst>
              <a:ext uri="{FF2B5EF4-FFF2-40B4-BE49-F238E27FC236}">
                <a16:creationId xmlns:a16="http://schemas.microsoft.com/office/drawing/2014/main" id="{EC73452F-F1C3-084C-8D41-BD4C8E3C9E1A}"/>
              </a:ext>
            </a:extLst>
          </p:cNvPr>
          <p:cNvSpPr>
            <a:spLocks noGrp="1"/>
          </p:cNvSpPr>
          <p:nvPr>
            <p:ph idx="1"/>
          </p:nvPr>
        </p:nvSpPr>
        <p:spPr>
          <a:xfrm>
            <a:off x="1371599" y="2286000"/>
            <a:ext cx="10380133" cy="4368800"/>
          </a:xfrm>
        </p:spPr>
        <p:txBody>
          <a:bodyPr>
            <a:normAutofit/>
          </a:bodyPr>
          <a:lstStyle/>
          <a:p>
            <a:pPr marL="457200" indent="-457200">
              <a:buFont typeface="+mj-lt"/>
              <a:buAutoNum type="arabicPeriod"/>
            </a:pPr>
            <a:r>
              <a:rPr lang="en-US" dirty="0"/>
              <a:t>Isolate case-specific information to a separate subcommittee, with membership determined on a need-to-know basis.</a:t>
            </a:r>
          </a:p>
          <a:p>
            <a:pPr marL="457200" indent="-457200">
              <a:buFont typeface="+mj-lt"/>
              <a:buAutoNum type="arabicPeriod"/>
            </a:pPr>
            <a:r>
              <a:rPr lang="en-US" dirty="0"/>
              <a:t>Assign task force members who may have conflicts of interest (such as judges, magistrates, and defense attorneys) to participate solely in general meetings and on specific committees to avoid potential disclosure issues. </a:t>
            </a:r>
          </a:p>
          <a:p>
            <a:pPr marL="457200" indent="-457200">
              <a:buFont typeface="+mj-lt"/>
              <a:buAutoNum type="arabicPeriod"/>
            </a:pPr>
            <a:r>
              <a:rPr lang="en-US" dirty="0"/>
              <a:t>Include all task force members in a formal protocol (or </a:t>
            </a:r>
            <a:r>
              <a:rPr lang="en-US" dirty="0">
                <a:hlinkClick r:id="rId2" tooltip="External Link"/>
              </a:rPr>
              <a:t>memorandum of understanding and protocols</a:t>
            </a:r>
            <a:r>
              <a:rPr lang="en-US" dirty="0"/>
              <a:t>) that delineates specific agency roles and establishes the rules under which information will (or will not) be shared. In particular, the creation and maintenance of a list of victims or high-risk individuals could result in the court receiving case-specific information or information that might be considered inadmissible or prejudicial.</a:t>
            </a:r>
          </a:p>
          <a:p>
            <a:pPr marL="457200" indent="-457200">
              <a:buFont typeface="+mj-lt"/>
              <a:buAutoNum type="arabicPeriod"/>
            </a:pPr>
            <a:r>
              <a:rPr lang="en-US" dirty="0"/>
              <a:t>Ensure that all </a:t>
            </a:r>
            <a:r>
              <a:rPr lang="en-US" dirty="0">
                <a:hlinkClick r:id="rId3" tooltip="External Link"/>
              </a:rPr>
              <a:t>essential stakeholders </a:t>
            </a:r>
            <a:r>
              <a:rPr lang="en-US" dirty="0"/>
              <a:t>are represented at task force case coordination meetings to protect the best interests of victim-defendants.</a:t>
            </a:r>
          </a:p>
        </p:txBody>
      </p:sp>
    </p:spTree>
    <p:extLst>
      <p:ext uri="{BB962C8B-B14F-4D97-AF65-F5344CB8AC3E}">
        <p14:creationId xmlns:p14="http://schemas.microsoft.com/office/powerpoint/2010/main" val="252108524"/>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A79A1F-981E-7041-94D8-CF66F58E91B1}"/>
              </a:ext>
            </a:extLst>
          </p:cNvPr>
          <p:cNvSpPr>
            <a:spLocks noGrp="1"/>
          </p:cNvSpPr>
          <p:nvPr>
            <p:ph type="title"/>
          </p:nvPr>
        </p:nvSpPr>
        <p:spPr/>
        <p:txBody>
          <a:bodyPr/>
          <a:lstStyle/>
          <a:p>
            <a:pPr algn="ctr"/>
            <a:r>
              <a:rPr lang="en-US" dirty="0"/>
              <a:t>6.3: Trauma-Informed Courts</a:t>
            </a:r>
          </a:p>
        </p:txBody>
      </p:sp>
      <p:sp>
        <p:nvSpPr>
          <p:cNvPr id="3" name="Content Placeholder 2">
            <a:extLst>
              <a:ext uri="{FF2B5EF4-FFF2-40B4-BE49-F238E27FC236}">
                <a16:creationId xmlns:a16="http://schemas.microsoft.com/office/drawing/2014/main" id="{187399C3-2E0B-1146-B9D1-11FBC675F493}"/>
              </a:ext>
            </a:extLst>
          </p:cNvPr>
          <p:cNvSpPr>
            <a:spLocks noGrp="1"/>
          </p:cNvSpPr>
          <p:nvPr>
            <p:ph idx="1"/>
          </p:nvPr>
        </p:nvSpPr>
        <p:spPr>
          <a:xfrm>
            <a:off x="1371600" y="2286000"/>
            <a:ext cx="9601200" cy="3886200"/>
          </a:xfrm>
        </p:spPr>
        <p:txBody>
          <a:bodyPr>
            <a:normAutofit/>
          </a:bodyPr>
          <a:lstStyle/>
          <a:p>
            <a:r>
              <a:rPr lang="en-US" dirty="0"/>
              <a:t>Through trauma-informed procedures, courts can enhance the victim’s belief in procedural justice, decreasing the potentially negative experiences they may have in court, regardless of the outcome of the case. </a:t>
            </a:r>
          </a:p>
          <a:p>
            <a:r>
              <a:rPr lang="en-US" dirty="0"/>
              <a:t>If the courts are to be effective in their delivery of fairness and justice, they need to be aware of the underlying trauma of many individuals with whom they will interact within their courts.</a:t>
            </a:r>
          </a:p>
          <a:p>
            <a:r>
              <a:rPr lang="en-US" dirty="0"/>
              <a:t>In an effort to create a trauma-informed court, task forces can consider either approaching an individual courtroom or the chief judicial officer of the jurisdiction.</a:t>
            </a:r>
          </a:p>
          <a:p>
            <a:r>
              <a:rPr lang="en-US" dirty="0"/>
              <a:t>In larger jurisdictions, a small number of judicial officers might preside over the cases most likely to involve trauma-effected individuals; in smaller jurisdictions, only one or two presiding judicial officers may handle all case types.</a:t>
            </a:r>
          </a:p>
        </p:txBody>
      </p:sp>
    </p:spTree>
    <p:extLst>
      <p:ext uri="{BB962C8B-B14F-4D97-AF65-F5344CB8AC3E}">
        <p14:creationId xmlns:p14="http://schemas.microsoft.com/office/powerpoint/2010/main" val="1725844358"/>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6580E7-406B-8345-82E3-0071FC4130E7}"/>
              </a:ext>
            </a:extLst>
          </p:cNvPr>
          <p:cNvSpPr>
            <a:spLocks noGrp="1"/>
          </p:cNvSpPr>
          <p:nvPr>
            <p:ph type="title"/>
          </p:nvPr>
        </p:nvSpPr>
        <p:spPr/>
        <p:txBody>
          <a:bodyPr/>
          <a:lstStyle/>
          <a:p>
            <a:pPr algn="ctr"/>
            <a:r>
              <a:rPr lang="en-US" dirty="0"/>
              <a:t>Resources 6.3: Trauma-Informed Courts</a:t>
            </a:r>
          </a:p>
        </p:txBody>
      </p:sp>
      <p:sp>
        <p:nvSpPr>
          <p:cNvPr id="3" name="Content Placeholder 2">
            <a:extLst>
              <a:ext uri="{FF2B5EF4-FFF2-40B4-BE49-F238E27FC236}">
                <a16:creationId xmlns:a16="http://schemas.microsoft.com/office/drawing/2014/main" id="{DBD67FC0-C791-E74E-BF0B-8EEF45706829}"/>
              </a:ext>
            </a:extLst>
          </p:cNvPr>
          <p:cNvSpPr>
            <a:spLocks noGrp="1"/>
          </p:cNvSpPr>
          <p:nvPr>
            <p:ph idx="1"/>
          </p:nvPr>
        </p:nvSpPr>
        <p:spPr>
          <a:xfrm>
            <a:off x="1371600" y="1895707"/>
            <a:ext cx="9601200" cy="4683513"/>
          </a:xfrm>
        </p:spPr>
        <p:txBody>
          <a:bodyPr>
            <a:normAutofit/>
          </a:bodyPr>
          <a:lstStyle/>
          <a:p>
            <a:r>
              <a:rPr lang="en-US" dirty="0">
                <a:hlinkClick r:id="rId2"/>
              </a:rPr>
              <a:t>Procedural Justice: Practical Tips for Courts (PDF 432KB) (2015)</a:t>
            </a:r>
            <a:r>
              <a:rPr lang="en-US" dirty="0"/>
              <a:t> Practical Tips highlights communication strategies that can be used to promote perceptions of fairness in the court context. This resource was developed as part of a multi-year collaboration involving the Center for Court Innovation, National Judicial College, and the U.S. Department of Justice Bureau of Justice Assistance, with guidance from a national advisory board.</a:t>
            </a:r>
          </a:p>
          <a:p>
            <a:r>
              <a:rPr lang="en-US" dirty="0">
                <a:hlinkClick r:id="rId3" tooltip="External Link"/>
              </a:rPr>
              <a:t>Human Trafficking Victims as Criminal Defendants (2013)</a:t>
            </a:r>
            <a:r>
              <a:rPr lang="en-US" dirty="0"/>
              <a:t> This is a one-page information sheet that provides information on possible options for dealing with criminal cases in which the defendant is a victim of trafficking.</a:t>
            </a:r>
          </a:p>
          <a:p>
            <a:r>
              <a:rPr lang="en-US" dirty="0">
                <a:hlinkClick r:id="rId4" tooltip="External Link"/>
              </a:rPr>
              <a:t>The Impact of the Community Court Model on Defendant Perceptions of Fairness (2006)</a:t>
            </a:r>
            <a:r>
              <a:rPr lang="en-US" dirty="0"/>
              <a:t> This case study of the Red Hook Community Justice Center in New York discusses the important role all justice system actors play in improving perceptions of fairness.</a:t>
            </a:r>
          </a:p>
        </p:txBody>
      </p:sp>
    </p:spTree>
    <p:extLst>
      <p:ext uri="{BB962C8B-B14F-4D97-AF65-F5344CB8AC3E}">
        <p14:creationId xmlns:p14="http://schemas.microsoft.com/office/powerpoint/2010/main" val="2397099350"/>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F7ABC3-E356-144E-9F0F-3A5F987B3D67}"/>
              </a:ext>
            </a:extLst>
          </p:cNvPr>
          <p:cNvSpPr>
            <a:spLocks noGrp="1"/>
          </p:cNvSpPr>
          <p:nvPr>
            <p:ph type="title"/>
          </p:nvPr>
        </p:nvSpPr>
        <p:spPr/>
        <p:txBody>
          <a:bodyPr/>
          <a:lstStyle/>
          <a:p>
            <a:pPr algn="ctr"/>
            <a:r>
              <a:rPr lang="en-US" dirty="0"/>
              <a:t>6.4: Innovative Court Responses</a:t>
            </a:r>
          </a:p>
        </p:txBody>
      </p:sp>
      <p:sp>
        <p:nvSpPr>
          <p:cNvPr id="3" name="Content Placeholder 2">
            <a:extLst>
              <a:ext uri="{FF2B5EF4-FFF2-40B4-BE49-F238E27FC236}">
                <a16:creationId xmlns:a16="http://schemas.microsoft.com/office/drawing/2014/main" id="{CDC03229-C9B1-A74D-951D-9BBAB23BF639}"/>
              </a:ext>
            </a:extLst>
          </p:cNvPr>
          <p:cNvSpPr>
            <a:spLocks noGrp="1"/>
          </p:cNvSpPr>
          <p:nvPr>
            <p:ph idx="1"/>
          </p:nvPr>
        </p:nvSpPr>
        <p:spPr>
          <a:xfrm>
            <a:off x="1371600" y="2285999"/>
            <a:ext cx="9601200" cy="4182533"/>
          </a:xfrm>
        </p:spPr>
        <p:txBody>
          <a:bodyPr>
            <a:normAutofit/>
          </a:bodyPr>
          <a:lstStyle/>
          <a:p>
            <a:r>
              <a:rPr lang="en-US" dirty="0"/>
              <a:t>Court-based human trafficking interventions rely on a set of common strategies and goals that aim to identify and divert trafficking victims (both sex and labor trafficking), promote interagency collaboration, and educate criminal justice practitioners on the dynamics of human trafficking and the associated trauma.</a:t>
            </a:r>
          </a:p>
          <a:p>
            <a:r>
              <a:rPr lang="en-US" dirty="0"/>
              <a:t>Court systems can investigate different ways that trafficking is addressed in their jurisdictions and can develop ways to enhance that response in a trauma-informed way. </a:t>
            </a:r>
          </a:p>
          <a:p>
            <a:r>
              <a:rPr lang="en-US" dirty="0"/>
              <a:t>Such an approach may be through specialized courts and dockets or through the application of a trauma-informed approach within a traditional court structure. These changes may have a significant impact on how trafficking victims experience the court system, increasing their willingness to come forward as victims, cooperate with the criminal justice system, and promote their long-term recovery.</a:t>
            </a:r>
          </a:p>
        </p:txBody>
      </p:sp>
    </p:spTree>
    <p:extLst>
      <p:ext uri="{BB962C8B-B14F-4D97-AF65-F5344CB8AC3E}">
        <p14:creationId xmlns:p14="http://schemas.microsoft.com/office/powerpoint/2010/main" val="1157936707"/>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09FDDB-D194-7847-9CA1-73D1534A20D5}"/>
              </a:ext>
            </a:extLst>
          </p:cNvPr>
          <p:cNvSpPr>
            <a:spLocks noGrp="1"/>
          </p:cNvSpPr>
          <p:nvPr>
            <p:ph type="title"/>
          </p:nvPr>
        </p:nvSpPr>
        <p:spPr/>
        <p:txBody>
          <a:bodyPr/>
          <a:lstStyle/>
          <a:p>
            <a:pPr algn="ctr"/>
            <a:r>
              <a:rPr lang="en-US" dirty="0"/>
              <a:t>Resources 6.4: Innovative Court Responses</a:t>
            </a:r>
          </a:p>
        </p:txBody>
      </p:sp>
      <p:sp>
        <p:nvSpPr>
          <p:cNvPr id="3" name="Content Placeholder 2">
            <a:extLst>
              <a:ext uri="{FF2B5EF4-FFF2-40B4-BE49-F238E27FC236}">
                <a16:creationId xmlns:a16="http://schemas.microsoft.com/office/drawing/2014/main" id="{AE6119E4-B6B2-AA4A-9010-6D52F753539C}"/>
              </a:ext>
            </a:extLst>
          </p:cNvPr>
          <p:cNvSpPr>
            <a:spLocks noGrp="1"/>
          </p:cNvSpPr>
          <p:nvPr>
            <p:ph idx="1"/>
          </p:nvPr>
        </p:nvSpPr>
        <p:spPr>
          <a:xfrm>
            <a:off x="1371599" y="2386360"/>
            <a:ext cx="9980341" cy="4471639"/>
          </a:xfrm>
        </p:spPr>
        <p:txBody>
          <a:bodyPr>
            <a:normAutofit/>
          </a:bodyPr>
          <a:lstStyle/>
          <a:p>
            <a:r>
              <a:rPr lang="en-US" dirty="0">
                <a:hlinkClick r:id="rId2"/>
              </a:rPr>
              <a:t>A Community Court Grows in Brooklyn: A Comprehensive Evaluation of the Red Hook Community Justice Center (PDF 6,405KB) (2013)</a:t>
            </a:r>
            <a:r>
              <a:rPr lang="en-US" dirty="0"/>
              <a:t> This study, conducted by the National Center for State Courts, suggests that improved procedural justice helped reduce recidivism among misdemeanor offenders.</a:t>
            </a:r>
          </a:p>
          <a:p>
            <a:r>
              <a:rPr lang="en-US" dirty="0">
                <a:hlinkClick r:id="rId3" tooltip="External Link"/>
              </a:rPr>
              <a:t>Problem-Solving Justice Toolkit (2007)</a:t>
            </a:r>
            <a:r>
              <a:rPr lang="en-US" dirty="0"/>
              <a:t> The National Center for State Courts created a toolkit to provide an outline in using the problem-solving approach, which integrates treatment and social services with judicial case proceedings.</a:t>
            </a:r>
          </a:p>
          <a:p>
            <a:r>
              <a:rPr lang="en-US" dirty="0">
                <a:hlinkClick r:id="rId4" tooltip="External Link"/>
              </a:rPr>
              <a:t>Houston’s SAFE Court Offers Victims of Human Trafficking a New Path </a:t>
            </a:r>
            <a:r>
              <a:rPr lang="en-US" dirty="0"/>
              <a:t>This podcast interview with the Houston District Attorney’s Office discusses how they redefined the law to charge buyers as a way to address demand instead of using prostitution as a charge, as well as how it impacted the results of their SAFE program.</a:t>
            </a:r>
          </a:p>
          <a:p>
            <a:pPr marL="0" indent="0">
              <a:buNone/>
            </a:pPr>
            <a:endParaRPr lang="en-US" dirty="0"/>
          </a:p>
        </p:txBody>
      </p:sp>
    </p:spTree>
    <p:extLst>
      <p:ext uri="{BB962C8B-B14F-4D97-AF65-F5344CB8AC3E}">
        <p14:creationId xmlns:p14="http://schemas.microsoft.com/office/powerpoint/2010/main" val="1395052534"/>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C352F6-5EF1-FE4B-873F-252911DC2A15}"/>
              </a:ext>
            </a:extLst>
          </p:cNvPr>
          <p:cNvSpPr>
            <a:spLocks noGrp="1"/>
          </p:cNvSpPr>
          <p:nvPr>
            <p:ph type="title"/>
          </p:nvPr>
        </p:nvSpPr>
        <p:spPr/>
        <p:txBody>
          <a:bodyPr/>
          <a:lstStyle/>
          <a:p>
            <a:pPr algn="ctr"/>
            <a:r>
              <a:rPr lang="en-US" dirty="0"/>
              <a:t>Part 6 Summary</a:t>
            </a:r>
          </a:p>
        </p:txBody>
      </p:sp>
      <p:sp>
        <p:nvSpPr>
          <p:cNvPr id="3" name="Content Placeholder 2">
            <a:extLst>
              <a:ext uri="{FF2B5EF4-FFF2-40B4-BE49-F238E27FC236}">
                <a16:creationId xmlns:a16="http://schemas.microsoft.com/office/drawing/2014/main" id="{39FB815C-9A92-984E-B80C-9C34E3836143}"/>
              </a:ext>
            </a:extLst>
          </p:cNvPr>
          <p:cNvSpPr>
            <a:spLocks noGrp="1"/>
          </p:cNvSpPr>
          <p:nvPr>
            <p:ph idx="1"/>
          </p:nvPr>
        </p:nvSpPr>
        <p:spPr>
          <a:xfrm>
            <a:off x="1371600" y="1930401"/>
            <a:ext cx="9601200" cy="4707466"/>
          </a:xfrm>
        </p:spPr>
        <p:txBody>
          <a:bodyPr>
            <a:normAutofit fontScale="92500"/>
          </a:bodyPr>
          <a:lstStyle/>
          <a:p>
            <a:r>
              <a:rPr lang="en-US" dirty="0"/>
              <a:t>This section discusses court stakeholders who can play an important role in task forces and may benefit from task force resources and training, and ethical considerations related to court stakeholder involvement.</a:t>
            </a:r>
          </a:p>
          <a:p>
            <a:r>
              <a:rPr lang="en-US" dirty="0"/>
              <a:t>Collaboration among task forces and court stakeholders is essential to developing a successful response to human trafficking, whether the collaboration is the product of formal task force membership or coordinated support. </a:t>
            </a:r>
          </a:p>
          <a:p>
            <a:r>
              <a:rPr lang="en-US" dirty="0"/>
              <a:t>It is important to ensure that court stakeholders are able to participate in task forces. However, it is equally important to understand their role in the judicial process and the potential ethical and procedural boundaries that may create issues. </a:t>
            </a:r>
          </a:p>
          <a:p>
            <a:r>
              <a:rPr lang="en-US" dirty="0"/>
              <a:t>If the courts are to be effective in their delivery of fairness and justice, they need to be aware of the underlying trauma of many individuals with whom they will interact within their courts.</a:t>
            </a:r>
          </a:p>
          <a:p>
            <a:r>
              <a:rPr lang="en-US" dirty="0"/>
              <a:t>Court systems can investigate different ways that trafficking is addressed in their jurisdictions and can develop ways to enhance that response in a trauma-informed way.</a:t>
            </a:r>
          </a:p>
        </p:txBody>
      </p:sp>
    </p:spTree>
    <p:extLst>
      <p:ext uri="{BB962C8B-B14F-4D97-AF65-F5344CB8AC3E}">
        <p14:creationId xmlns:p14="http://schemas.microsoft.com/office/powerpoint/2010/main" val="357057627"/>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241EC4-4AC1-5241-B00A-4D2ADB106052}"/>
              </a:ext>
            </a:extLst>
          </p:cNvPr>
          <p:cNvSpPr>
            <a:spLocks noGrp="1"/>
          </p:cNvSpPr>
          <p:nvPr>
            <p:ph type="title"/>
          </p:nvPr>
        </p:nvSpPr>
        <p:spPr/>
        <p:txBody>
          <a:bodyPr/>
          <a:lstStyle/>
          <a:p>
            <a:pPr algn="ctr"/>
            <a:r>
              <a:rPr lang="en-US" dirty="0"/>
              <a:t>General Resources</a:t>
            </a:r>
          </a:p>
        </p:txBody>
      </p:sp>
      <p:sp>
        <p:nvSpPr>
          <p:cNvPr id="3" name="Content Placeholder 2">
            <a:extLst>
              <a:ext uri="{FF2B5EF4-FFF2-40B4-BE49-F238E27FC236}">
                <a16:creationId xmlns:a16="http://schemas.microsoft.com/office/drawing/2014/main" id="{A2895762-EDBD-1441-BC18-7D2718A76242}"/>
              </a:ext>
            </a:extLst>
          </p:cNvPr>
          <p:cNvSpPr>
            <a:spLocks noGrp="1"/>
          </p:cNvSpPr>
          <p:nvPr>
            <p:ph idx="1"/>
          </p:nvPr>
        </p:nvSpPr>
        <p:spPr>
          <a:xfrm>
            <a:off x="1371599" y="1583473"/>
            <a:ext cx="10047249" cy="5107259"/>
          </a:xfrm>
        </p:spPr>
        <p:txBody>
          <a:bodyPr>
            <a:normAutofit fontScale="92500" lnSpcReduction="20000"/>
          </a:bodyPr>
          <a:lstStyle/>
          <a:p>
            <a:r>
              <a:rPr lang="en-US" dirty="0"/>
              <a:t>There are many state, local, and non-governmental organizations that provide a variety of training and technical assistance resources, victim identification, service and prosecution tools and resources, as well as outreach materials.</a:t>
            </a:r>
          </a:p>
          <a:p>
            <a:r>
              <a:rPr lang="en-US" dirty="0"/>
              <a:t>These sources include: </a:t>
            </a:r>
          </a:p>
          <a:p>
            <a:pPr marL="457200" indent="-457200">
              <a:buFont typeface="+mj-lt"/>
              <a:buAutoNum type="arabicPeriod"/>
            </a:pPr>
            <a:r>
              <a:rPr lang="en-US" dirty="0">
                <a:hlinkClick r:id="rId2" tooltip="External Link"/>
              </a:rPr>
              <a:t>American Bar Association</a:t>
            </a:r>
            <a:r>
              <a:rPr lang="en-US" dirty="0"/>
              <a:t>: It is committed to doing what only a national association of attorneys can do: serving its members, improving the legal profession, eliminating bias and enhancing diversity, and advancing the rule of law throughout the United States and around the world.</a:t>
            </a:r>
          </a:p>
          <a:p>
            <a:pPr marL="457200" indent="-457200">
              <a:buFont typeface="+mj-lt"/>
              <a:buAutoNum type="arabicPeriod"/>
            </a:pPr>
            <a:r>
              <a:rPr lang="en-US" dirty="0">
                <a:hlinkClick r:id="rId3" tooltip="External Link"/>
              </a:rPr>
              <a:t>National Human Trafficking Resource Center (NHTRC)</a:t>
            </a:r>
            <a:r>
              <a:rPr lang="en-US" dirty="0"/>
              <a:t>­: This toll-free hotline is available to answer calls from anywhere in the country, 24 hours a day, 7 days a week, every day of the year in more than 200 languages. The NHTRC can be accessed by calling 1–888–373–7888, emailing </a:t>
            </a:r>
            <a:r>
              <a:rPr lang="en-US" dirty="0">
                <a:hlinkClick r:id="rId4"/>
              </a:rPr>
              <a:t>nhtrc@polarisproject.org</a:t>
            </a:r>
            <a:r>
              <a:rPr lang="en-US" dirty="0"/>
              <a:t> or submitting a tip through the </a:t>
            </a:r>
            <a:r>
              <a:rPr lang="en-US" dirty="0">
                <a:hlinkClick r:id="rId5" tooltip="External Link"/>
              </a:rPr>
              <a:t>online reporting form</a:t>
            </a:r>
            <a:r>
              <a:rPr lang="en-US" dirty="0"/>
              <a:t>.</a:t>
            </a:r>
          </a:p>
          <a:p>
            <a:pPr marL="457200" indent="-457200">
              <a:buFont typeface="+mj-lt"/>
              <a:buAutoNum type="arabicPeriod"/>
            </a:pPr>
            <a:r>
              <a:rPr lang="en-US" dirty="0">
                <a:hlinkClick r:id="rId6" tooltip="External Link"/>
              </a:rPr>
              <a:t>Shared Hope International</a:t>
            </a:r>
            <a:r>
              <a:rPr lang="en-US" dirty="0"/>
              <a:t>: Shared Hope International strives to prevent the conditions that foster sex trafficking, restore victims of sex slavery, and bring justice to vulnerable women and children.</a:t>
            </a:r>
          </a:p>
          <a:p>
            <a:pPr marL="457200" indent="-457200">
              <a:buFont typeface="+mj-lt"/>
              <a:buAutoNum type="arabicPeriod"/>
            </a:pPr>
            <a:r>
              <a:rPr lang="en-US" dirty="0">
                <a:hlinkClick r:id="rId7" tooltip="External Link"/>
              </a:rPr>
              <a:t>Trauma Center at Justice Resource Institute</a:t>
            </a:r>
            <a:r>
              <a:rPr lang="en-US" dirty="0"/>
              <a:t>: The Trauma Center works on development, adaptation, careful evaluation, and advancement of innovative and proven approaches to trauma recovery and personal growth for children and adults.</a:t>
            </a:r>
          </a:p>
        </p:txBody>
      </p:sp>
    </p:spTree>
    <p:extLst>
      <p:ext uri="{BB962C8B-B14F-4D97-AF65-F5344CB8AC3E}">
        <p14:creationId xmlns:p14="http://schemas.microsoft.com/office/powerpoint/2010/main" val="19071391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84A25D-A59B-374A-843D-011EF036A30B}"/>
              </a:ext>
            </a:extLst>
          </p:cNvPr>
          <p:cNvSpPr>
            <a:spLocks noGrp="1"/>
          </p:cNvSpPr>
          <p:nvPr>
            <p:ph type="title"/>
          </p:nvPr>
        </p:nvSpPr>
        <p:spPr/>
        <p:txBody>
          <a:bodyPr/>
          <a:lstStyle/>
          <a:p>
            <a:pPr algn="ctr"/>
            <a:r>
              <a:rPr lang="en-US" dirty="0"/>
              <a:t>1.2 Recognizing the Crime</a:t>
            </a:r>
          </a:p>
        </p:txBody>
      </p:sp>
      <p:sp>
        <p:nvSpPr>
          <p:cNvPr id="3" name="Content Placeholder 2">
            <a:extLst>
              <a:ext uri="{FF2B5EF4-FFF2-40B4-BE49-F238E27FC236}">
                <a16:creationId xmlns:a16="http://schemas.microsoft.com/office/drawing/2014/main" id="{351E4AC5-BAF7-D24C-8ED3-47BDF1D7025B}"/>
              </a:ext>
            </a:extLst>
          </p:cNvPr>
          <p:cNvSpPr>
            <a:spLocks noGrp="1"/>
          </p:cNvSpPr>
          <p:nvPr>
            <p:ph idx="1"/>
          </p:nvPr>
        </p:nvSpPr>
        <p:spPr>
          <a:xfrm>
            <a:off x="1371600" y="1851102"/>
            <a:ext cx="10493298" cy="4750420"/>
          </a:xfrm>
        </p:spPr>
        <p:txBody>
          <a:bodyPr>
            <a:normAutofit fontScale="92500" lnSpcReduction="10000"/>
          </a:bodyPr>
          <a:lstStyle/>
          <a:p>
            <a:r>
              <a:rPr lang="en-US" dirty="0"/>
              <a:t>One of the key misperceptions in identifying human trafficking is that movement is a required element of human trafficking. In fact, human trafficking often occurs without the victim crossing any state lines or the border of a country, or even their hometown.</a:t>
            </a:r>
          </a:p>
          <a:p>
            <a:r>
              <a:rPr lang="en-US" dirty="0"/>
              <a:t>Indicators of human trafficking: </a:t>
            </a:r>
          </a:p>
          <a:p>
            <a:pPr marL="457200" indent="-457200">
              <a:buFont typeface="+mj-lt"/>
              <a:buAutoNum type="arabicPeriod"/>
            </a:pPr>
            <a:r>
              <a:rPr lang="en-US" dirty="0"/>
              <a:t>A person whose movement and activities appear to be closely controlled or monitored by another.</a:t>
            </a:r>
          </a:p>
          <a:p>
            <a:pPr marL="457200" indent="-457200">
              <a:buFont typeface="+mj-lt"/>
              <a:buAutoNum type="arabicPeriod"/>
            </a:pPr>
            <a:r>
              <a:rPr lang="en-US" dirty="0"/>
              <a:t>A person who works excessive hours but receives little or no pay. This person may be told that payment is on its way or that their pay is being used for expenses, like housing or food.</a:t>
            </a:r>
          </a:p>
          <a:p>
            <a:pPr marL="457200" indent="-457200">
              <a:buFont typeface="+mj-lt"/>
              <a:buAutoNum type="arabicPeriod"/>
            </a:pPr>
            <a:r>
              <a:rPr lang="en-US" dirty="0"/>
              <a:t>A person who works excessive hours and is fearful of discussing working conditions or is unaware that unsafe conditions are unlawful.</a:t>
            </a:r>
          </a:p>
          <a:p>
            <a:pPr marL="457200" indent="-457200">
              <a:buFont typeface="+mj-lt"/>
              <a:buAutoNum type="arabicPeriod"/>
            </a:pPr>
            <a:r>
              <a:rPr lang="en-US" dirty="0"/>
              <a:t>A person who has little or no idea where they are geographically located and is always transported to and from the worksite.</a:t>
            </a:r>
          </a:p>
          <a:p>
            <a:pPr marL="457200" indent="-457200">
              <a:buFont typeface="+mj-lt"/>
              <a:buAutoNum type="arabicPeriod"/>
            </a:pPr>
            <a:r>
              <a:rPr lang="en-US" dirty="0"/>
              <a:t>A person who is fearful of discussing their relationship to a person who appears to have physical control over them.</a:t>
            </a:r>
          </a:p>
          <a:p>
            <a:pPr marL="457200" indent="-457200">
              <a:buFont typeface="+mj-lt"/>
              <a:buAutoNum type="arabicPeriod"/>
            </a:pPr>
            <a:endParaRPr lang="en-US" dirty="0"/>
          </a:p>
        </p:txBody>
      </p:sp>
    </p:spTree>
    <p:extLst>
      <p:ext uri="{BB962C8B-B14F-4D97-AF65-F5344CB8AC3E}">
        <p14:creationId xmlns:p14="http://schemas.microsoft.com/office/powerpoint/2010/main" val="1444000487"/>
      </p:ext>
    </p:extLst>
  </p:cSld>
  <p:clrMapOvr>
    <a:masterClrMapping/>
  </p:clrMapOvr>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docProps/app.xml><?xml version="1.0" encoding="utf-8"?>
<Properties xmlns="http://schemas.openxmlformats.org/officeDocument/2006/extended-properties" xmlns:vt="http://schemas.openxmlformats.org/officeDocument/2006/docPropsVTypes">
  <Template>Crop</Template>
  <TotalTime>6541</TotalTime>
  <Words>12686</Words>
  <Application>Microsoft Macintosh PowerPoint</Application>
  <PresentationFormat>Widescreen</PresentationFormat>
  <Paragraphs>554</Paragraphs>
  <Slides>87</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87</vt:i4>
      </vt:variant>
    </vt:vector>
  </HeadingPairs>
  <TitlesOfParts>
    <vt:vector size="90" baseType="lpstr">
      <vt:lpstr>Franklin Gothic Book</vt:lpstr>
      <vt:lpstr>Wingdings</vt:lpstr>
      <vt:lpstr>Crop</vt:lpstr>
      <vt:lpstr>HUMAN TRAFFICKING Presentation</vt:lpstr>
      <vt:lpstr>Part 1: Understanding Human Trafficking </vt:lpstr>
      <vt:lpstr>Who is a Victim?</vt:lpstr>
      <vt:lpstr>Who is a Trafficker? </vt:lpstr>
      <vt:lpstr>Discreet Yet Highly Profitable Industry</vt:lpstr>
      <vt:lpstr>Resources 1: Understanding Human Trafficking </vt:lpstr>
      <vt:lpstr>1.1: Forms of Human Trafficking </vt:lpstr>
      <vt:lpstr>Resources 1.1: Forms of Human Trafficking </vt:lpstr>
      <vt:lpstr>1.2 Recognizing the Crime</vt:lpstr>
      <vt:lpstr>Other Crimes That May Involve Human Trafficking</vt:lpstr>
      <vt:lpstr>1.3: Victim-Centered Approach</vt:lpstr>
      <vt:lpstr>1.4: Human Trafficking Laws</vt:lpstr>
      <vt:lpstr>State Laws</vt:lpstr>
      <vt:lpstr>Other Federal Laws</vt:lpstr>
      <vt:lpstr>International Law</vt:lpstr>
      <vt:lpstr>Resources 1.4: Human Trafficking Laws</vt:lpstr>
      <vt:lpstr>Part 1 Summary</vt:lpstr>
      <vt:lpstr>Part 2: Forming A Task Force</vt:lpstr>
      <vt:lpstr>Forming A Task Force</vt:lpstr>
      <vt:lpstr>Forming A Task Force</vt:lpstr>
      <vt:lpstr>Forming A Task Force</vt:lpstr>
      <vt:lpstr>Collaboration is Essential</vt:lpstr>
      <vt:lpstr>Resources 2: Forming A Task Force</vt:lpstr>
      <vt:lpstr>2.1: Advantages of a Task Force</vt:lpstr>
      <vt:lpstr>2.2: Purpose &amp; Focus</vt:lpstr>
      <vt:lpstr>2.3: Assessing the Problem</vt:lpstr>
      <vt:lpstr>Resources 2.3: Assessing the Problem</vt:lpstr>
      <vt:lpstr>2.4: Gaining Support for a Task Force</vt:lpstr>
      <vt:lpstr>Gaining Wider Public Support</vt:lpstr>
      <vt:lpstr>2.5: Task Force Models</vt:lpstr>
      <vt:lpstr>The Single Leader Model</vt:lpstr>
      <vt:lpstr>The Intelligence Task Force Model </vt:lpstr>
      <vt:lpstr>The Core Team Model </vt:lpstr>
      <vt:lpstr>Part 2 Summary</vt:lpstr>
      <vt:lpstr>Part 3: Operating A Task Force</vt:lpstr>
      <vt:lpstr>3.1: Task Force Membership &amp; Management</vt:lpstr>
      <vt:lpstr>Task Force Operational Protocol</vt:lpstr>
      <vt:lpstr>Resources 3.1: Task Force Membership &amp; Management </vt:lpstr>
      <vt:lpstr>3.2: Information Sharing</vt:lpstr>
      <vt:lpstr>Resources 3.2: Information Sharing</vt:lpstr>
      <vt:lpstr>3.3: Other Task Force Activities </vt:lpstr>
      <vt:lpstr>Web Presence </vt:lpstr>
      <vt:lpstr>Web Presence Cont.</vt:lpstr>
      <vt:lpstr>Resources 3.3: Other Task Force Activities </vt:lpstr>
      <vt:lpstr>Part 3 Summary</vt:lpstr>
      <vt:lpstr>Part 4: Supporting Victims</vt:lpstr>
      <vt:lpstr>Key Characteristics of a Skilled Provider Working With Trauma Survivors</vt:lpstr>
      <vt:lpstr>Resources 4: Supporting Victims</vt:lpstr>
      <vt:lpstr>4.1: Using a Trauma-Informed Approach</vt:lpstr>
      <vt:lpstr>Triggering Re-traumatization </vt:lpstr>
      <vt:lpstr>Tips for Building and Utilizing a Trauma-Informed Lens in Your Task Force</vt:lpstr>
      <vt:lpstr>Resources 4.1: Using a Trauma-Informed Approach</vt:lpstr>
      <vt:lpstr>4.2: Victim Service Provider Intake &amp; Needs Assessment </vt:lpstr>
      <vt:lpstr>Conducting a Needs Assessment </vt:lpstr>
      <vt:lpstr>Timeline for Service Delivery</vt:lpstr>
      <vt:lpstr>Resources 4.2: Victim Service Provider Intake and Needs Assessment </vt:lpstr>
      <vt:lpstr>4.3: The Vital Role of Case Management &amp; Service Planning</vt:lpstr>
      <vt:lpstr>Case Managers</vt:lpstr>
      <vt:lpstr>Resources 4.3: The Vital Role of Case Management &amp; Service Planning</vt:lpstr>
      <vt:lpstr>4.4: Comprehensive Victim Services</vt:lpstr>
      <vt:lpstr>Resources 4.4: Comprehensive Victim Services</vt:lpstr>
      <vt:lpstr>Resources 4.4: Legal Services </vt:lpstr>
      <vt:lpstr>4.5: Victim Populations</vt:lpstr>
      <vt:lpstr>Resources 4.5: Victim Populations</vt:lpstr>
      <vt:lpstr>Part 4 Summary </vt:lpstr>
      <vt:lpstr>Part 5: Building Strong Cases</vt:lpstr>
      <vt:lpstr>5.1: Victim-Centered Investigations</vt:lpstr>
      <vt:lpstr>Resources 5.1: Victim-Centered Investigations </vt:lpstr>
      <vt:lpstr>5.2: Taking a Proactive Approach</vt:lpstr>
      <vt:lpstr>Phases of Human Trafficking Investigation</vt:lpstr>
      <vt:lpstr>Resources 5.2: Taking a Proactive Approach</vt:lpstr>
      <vt:lpstr>5.3: Victim Interview &amp; Preparation</vt:lpstr>
      <vt:lpstr>Resources 5.3: Victim Interview and Preparation</vt:lpstr>
      <vt:lpstr>5.4: Landing a Successful Prosecution</vt:lpstr>
      <vt:lpstr>Resources 5.4: Landing a Successful Prosecution</vt:lpstr>
      <vt:lpstr>Part 5 Summary</vt:lpstr>
      <vt:lpstr>Part 6: The Role of Courts</vt:lpstr>
      <vt:lpstr>Resources 6: Courts </vt:lpstr>
      <vt:lpstr>6.1: Court Stakeholders</vt:lpstr>
      <vt:lpstr>6.2: Ethical Considerations</vt:lpstr>
      <vt:lpstr>Avoiding Conflict of Interest</vt:lpstr>
      <vt:lpstr>6.3: Trauma-Informed Courts</vt:lpstr>
      <vt:lpstr>Resources 6.3: Trauma-Informed Courts</vt:lpstr>
      <vt:lpstr>6.4: Innovative Court Responses</vt:lpstr>
      <vt:lpstr>Resources 6.4: Innovative Court Responses</vt:lpstr>
      <vt:lpstr>Part 6 Summary</vt:lpstr>
      <vt:lpstr>General Resources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HUMAN TRAFFICKING</dc:title>
  <dc:creator>Khoso, Soha</dc:creator>
  <cp:lastModifiedBy>Khoso, Soha</cp:lastModifiedBy>
  <cp:revision>8</cp:revision>
  <dcterms:created xsi:type="dcterms:W3CDTF">2022-01-18T23:45:34Z</dcterms:created>
  <dcterms:modified xsi:type="dcterms:W3CDTF">2022-01-23T12:46:49Z</dcterms:modified>
</cp:coreProperties>
</file>